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 id="2147483844" r:id="rId2"/>
  </p:sldMasterIdLst>
  <p:notesMasterIdLst>
    <p:notesMasterId r:id="rId22"/>
  </p:notesMasterIdLst>
  <p:sldIdLst>
    <p:sldId id="277" r:id="rId3"/>
    <p:sldId id="257" r:id="rId4"/>
    <p:sldId id="258" r:id="rId5"/>
    <p:sldId id="259" r:id="rId6"/>
    <p:sldId id="260" r:id="rId7"/>
    <p:sldId id="262" r:id="rId8"/>
    <p:sldId id="267" r:id="rId9"/>
    <p:sldId id="271" r:id="rId10"/>
    <p:sldId id="263" r:id="rId11"/>
    <p:sldId id="269" r:id="rId12"/>
    <p:sldId id="270" r:id="rId13"/>
    <p:sldId id="264" r:id="rId14"/>
    <p:sldId id="265" r:id="rId15"/>
    <p:sldId id="273" r:id="rId16"/>
    <p:sldId id="280" r:id="rId17"/>
    <p:sldId id="275" r:id="rId18"/>
    <p:sldId id="266" r:id="rId19"/>
    <p:sldId id="261" r:id="rId20"/>
    <p:sldId id="27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3C4C6"/>
    <a:srgbClr val="848283"/>
    <a:srgbClr val="CA06A0"/>
    <a:srgbClr val="CC3300"/>
    <a:srgbClr val="4472C4"/>
    <a:srgbClr val="7030A0"/>
    <a:srgbClr val="C0C9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76" autoAdjust="0"/>
    <p:restoredTop sz="55183" autoAdjust="0"/>
  </p:normalViewPr>
  <p:slideViewPr>
    <p:cSldViewPr snapToGrid="0">
      <p:cViewPr varScale="1">
        <p:scale>
          <a:sx n="35" d="100"/>
          <a:sy n="35" d="100"/>
        </p:scale>
        <p:origin x="1660" y="2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67D0CA-B24E-45E0-AB0B-8C940297A423}" type="datetimeFigureOut">
              <a:rPr lang="en-US"/>
              <a:t>12/31/2018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6F838-AFCA-41F8-A988-A797952B6C7D}" type="slidenum">
              <a:rPr lang="en-US"/>
              <a:t>‹#›</a:t>
            </a:fld>
            <a:endParaRPr lang="en-US"/>
          </a:p>
        </p:txBody>
      </p:sp>
    </p:spTree>
    <p:extLst>
      <p:ext uri="{BB962C8B-B14F-4D97-AF65-F5344CB8AC3E}">
        <p14:creationId xmlns:p14="http://schemas.microsoft.com/office/powerpoint/2010/main" val="847594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56F838-AFCA-41F8-A988-A797952B6C7D}" type="slidenum">
              <a:rPr lang="en-US" smtClean="0"/>
              <a:t>1</a:t>
            </a:fld>
            <a:endParaRPr lang="en-US"/>
          </a:p>
        </p:txBody>
      </p:sp>
    </p:spTree>
    <p:extLst>
      <p:ext uri="{BB962C8B-B14F-4D97-AF65-F5344CB8AC3E}">
        <p14:creationId xmlns:p14="http://schemas.microsoft.com/office/powerpoint/2010/main" val="279499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Shown here is our newest journal; Just launched on Digital</a:t>
            </a:r>
            <a:r>
              <a:rPr lang="en-US" baseline="0" dirty="0"/>
              <a:t> Scholarship earlier this year. It is published by the UNLV School of Nursing and one of the nursing faculty is the Editor in chief. One thing that makes this journal unique among UNLV journals is that they have a paid managing editor that oversees journal production.</a:t>
            </a:r>
          </a:p>
          <a:p>
            <a:endParaRPr lang="en-US" baseline="0" dirty="0"/>
          </a:p>
          <a:p>
            <a:r>
              <a:rPr lang="en-US" baseline="0" dirty="0"/>
              <a:t>(first two bullets) This was also the first journal I was involved fairly early on, and it was clear during those conversations that while the focus is on the task at hand – the journal, there was the opportunity to talk about the repository itself, the libraries interest in supporting OA activities,  both items that help facilitate a strategic area to further knowledge about OA on campus.</a:t>
            </a:r>
          </a:p>
          <a:p>
            <a:endParaRPr lang="en-US" baseline="0" dirty="0"/>
          </a:p>
          <a:p>
            <a:r>
              <a:rPr lang="en-US" baseline="0" dirty="0"/>
              <a:t>(second two bullets) The library strategic plan also seeks to ensure the libraries contribute to research activities in new ways. Helping to facilitate a college, school or department’s research agenda through the publishing of a journal that supports the discipline in communicating important results.</a:t>
            </a:r>
          </a:p>
          <a:p>
            <a:endParaRPr lang="en-US" baseline="0" dirty="0"/>
          </a:p>
          <a:p>
            <a:r>
              <a:rPr lang="en-US" baseline="0" dirty="0"/>
              <a:t>(last two bullets) Finally, the library sees itself as potential collaborator in a myriad of ways. This is one way that the library can assist in this area through local interest in journal publishing, and working closely with administrators, faculty, and librarian colleagues.</a:t>
            </a:r>
            <a:endParaRPr lang="en-US" dirty="0"/>
          </a:p>
          <a:p>
            <a:endParaRPr lang="en-US" dirty="0"/>
          </a:p>
        </p:txBody>
      </p:sp>
      <p:sp>
        <p:nvSpPr>
          <p:cNvPr id="4" name="Slide Number Placeholder 3"/>
          <p:cNvSpPr>
            <a:spLocks noGrp="1"/>
          </p:cNvSpPr>
          <p:nvPr>
            <p:ph type="sldNum" sz="quarter" idx="10"/>
          </p:nvPr>
        </p:nvSpPr>
        <p:spPr/>
        <p:txBody>
          <a:bodyPr/>
          <a:lstStyle/>
          <a:p>
            <a:fld id="{FA56F838-AFCA-41F8-A988-A797952B6C7D}" type="slidenum">
              <a:rPr lang="en-US" smtClean="0"/>
              <a:t>10</a:t>
            </a:fld>
            <a:endParaRPr lang="en-US"/>
          </a:p>
        </p:txBody>
      </p:sp>
    </p:spTree>
    <p:extLst>
      <p:ext uri="{BB962C8B-B14F-4D97-AF65-F5344CB8AC3E}">
        <p14:creationId xmlns:p14="http://schemas.microsoft.com/office/powerpoint/2010/main" val="643386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rPr>
              <a:t>The</a:t>
            </a:r>
            <a:r>
              <a:rPr lang="en-US" sz="1200" b="0" i="0" kern="1200" baseline="0" dirty="0">
                <a:solidFill>
                  <a:schemeClr val="tx1"/>
                </a:solidFill>
                <a:effectLst/>
                <a:latin typeface="+mn-lt"/>
              </a:rPr>
              <a:t> UNLV hosting model clarifies roles but is not perfect and may not be a good fit for other </a:t>
            </a:r>
            <a:r>
              <a:rPr lang="en-US" sz="1200" b="0" i="0" kern="1200" baseline="0" dirty="0" smtClean="0">
                <a:solidFill>
                  <a:schemeClr val="tx1"/>
                </a:solidFill>
                <a:effectLst/>
                <a:latin typeface="+mn-lt"/>
              </a:rPr>
              <a:t>institutions.</a:t>
            </a:r>
            <a:r>
              <a:rPr lang="en-US" sz="1200" b="0" i="0" kern="1200" dirty="0">
                <a:solidFill>
                  <a:schemeClr val="tx1"/>
                </a:solidFill>
                <a:effectLst/>
                <a:latin typeface="+mn-lt"/>
              </a:rPr>
              <a:t/>
            </a:r>
            <a:br>
              <a:rPr lang="en-US" sz="1200" b="0" i="0" kern="1200" dirty="0">
                <a:solidFill>
                  <a:schemeClr val="tx1"/>
                </a:solidFill>
                <a:effectLst/>
                <a:latin typeface="+mn-lt"/>
              </a:rPr>
            </a:br>
            <a:r>
              <a:rPr lang="en-US" sz="1200" b="0" i="0" kern="1200" dirty="0" smtClean="0">
                <a:solidFill>
                  <a:schemeClr val="tx1"/>
                </a:solidFill>
                <a:effectLst/>
                <a:latin typeface="+mn-lt"/>
              </a:rPr>
              <a:t>For </a:t>
            </a:r>
            <a:r>
              <a:rPr lang="en-US" sz="1200" b="0" i="0" kern="1200" dirty="0">
                <a:solidFill>
                  <a:schemeClr val="tx1"/>
                </a:solidFill>
                <a:effectLst/>
                <a:latin typeface="+mn-lt"/>
              </a:rPr>
              <a:t>example, </a:t>
            </a:r>
          </a:p>
          <a:p>
            <a:r>
              <a:rPr lang="en-US" sz="1200" b="0" i="0" kern="1200" dirty="0">
                <a:solidFill>
                  <a:schemeClr val="tx1"/>
                </a:solidFill>
                <a:effectLst/>
                <a:latin typeface="+mn-lt"/>
              </a:rPr>
              <a:t>* </a:t>
            </a:r>
            <a:r>
              <a:rPr lang="en-US" sz="1200" b="0" i="0" kern="1200" dirty="0">
                <a:solidFill>
                  <a:schemeClr val="tx1"/>
                </a:solidFill>
                <a:effectLst/>
                <a:latin typeface="+mn-lt"/>
                <a:ea typeface="+mn-ea"/>
                <a:cs typeface="+mn-cs"/>
              </a:rPr>
              <a:t>Policy questions in hands of publishers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Can only advise on policy (e.g. author rights), not set policies for journals</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APCs, </a:t>
            </a:r>
            <a:r>
              <a:rPr lang="en-US" sz="1200" b="0" i="0" kern="1200" dirty="0" smtClean="0">
                <a:solidFill>
                  <a:schemeClr val="tx1"/>
                </a:solidFill>
                <a:effectLst/>
                <a:latin typeface="+mn-lt"/>
                <a:ea typeface="+mn-ea"/>
                <a:cs typeface="+mn-cs"/>
              </a:rPr>
              <a:t>embargoes – allowed, library role?</a:t>
            </a:r>
            <a:endParaRPr lang="en-US"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Limited role in look of journal</a:t>
            </a:r>
          </a:p>
          <a:p>
            <a:r>
              <a:rPr lang="en-US" sz="1200" b="0" i="0" kern="1200" dirty="0">
                <a:solidFill>
                  <a:schemeClr val="tx1"/>
                </a:solidFill>
                <a:effectLst/>
                <a:latin typeface="+mn-lt"/>
                <a:ea typeface="+mn-ea"/>
                <a:cs typeface="+mn-cs"/>
              </a:rPr>
              <a:t>* Little control over continuity of journal after MOU (which John will talk about shortly)</a:t>
            </a:r>
          </a:p>
          <a:p>
            <a:r>
              <a:rPr lang="en-US" sz="1200" b="0" i="0" kern="1200" dirty="0">
                <a:solidFill>
                  <a:schemeClr val="tx1"/>
                </a:solidFill>
                <a:effectLst/>
                <a:latin typeface="+mn-lt"/>
                <a:ea typeface="+mn-ea"/>
                <a:cs typeface="+mn-cs"/>
              </a:rPr>
              <a:t>* Journals clearly affiliated with UNLV Libraries/UNLV IR, not immediately apparent to reader what entity is publisher/responsible party</a:t>
            </a:r>
          </a:p>
          <a:p>
            <a:r>
              <a:rPr lang="en-US" sz="1200" b="0" i="0" kern="1200" dirty="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Library commitment </a:t>
            </a:r>
            <a:r>
              <a:rPr lang="en-US" sz="1200" b="0" i="0" kern="1200" dirty="0">
                <a:solidFill>
                  <a:schemeClr val="tx1"/>
                </a:solidFill>
                <a:effectLst/>
                <a:latin typeface="+mn-lt"/>
                <a:ea typeface="+mn-ea"/>
                <a:cs typeface="+mn-cs"/>
              </a:rPr>
              <a:t>to maintain access to platform</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56F838-AFCA-41F8-A988-A797952B6C7D}" type="slidenum">
              <a:rPr lang="en-US" smtClean="0"/>
              <a:t>11</a:t>
            </a:fld>
            <a:endParaRPr lang="en-US"/>
          </a:p>
        </p:txBody>
      </p:sp>
    </p:spTree>
    <p:extLst>
      <p:ext uri="{BB962C8B-B14F-4D97-AF65-F5344CB8AC3E}">
        <p14:creationId xmlns:p14="http://schemas.microsoft.com/office/powerpoint/2010/main" val="3431864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 with Deans </a:t>
            </a:r>
            <a:r>
              <a:rPr lang="en-US" dirty="0" smtClean="0"/>
              <a:t>Council (monthly</a:t>
            </a:r>
            <a:r>
              <a:rPr lang="en-US" baseline="0" dirty="0" smtClean="0"/>
              <a:t> meeting of all UNLV Deans)</a:t>
            </a:r>
            <a:r>
              <a:rPr lang="en-US" dirty="0" smtClean="0"/>
              <a:t> </a:t>
            </a:r>
            <a:r>
              <a:rPr lang="en-US" dirty="0"/>
              <a:t>to announce our plans to host </a:t>
            </a:r>
            <a:r>
              <a:rPr lang="en-US" dirty="0" smtClean="0"/>
              <a:t>and</a:t>
            </a:r>
            <a:r>
              <a:rPr lang="en-US" baseline="0" dirty="0" smtClean="0"/>
              <a:t> to discuss issues surrounding hosting open access journals with our </a:t>
            </a:r>
            <a:r>
              <a:rPr lang="en-US" baseline="0" dirty="0"/>
              <a:t>campus partners.</a:t>
            </a:r>
            <a:endParaRPr lang="en-US" dirty="0"/>
          </a:p>
          <a:p>
            <a:r>
              <a:rPr lang="en-US" dirty="0">
                <a:latin typeface="Calibri"/>
              </a:rPr>
              <a:t/>
            </a:r>
            <a:br>
              <a:rPr lang="en-US" dirty="0">
                <a:latin typeface="Calibri"/>
              </a:rPr>
            </a:br>
            <a:r>
              <a:rPr lang="en-US" dirty="0" smtClean="0"/>
              <a:t>Topics discussed:</a:t>
            </a:r>
            <a:r>
              <a:rPr lang="en-US" baseline="0" dirty="0" smtClean="0"/>
              <a:t> </a:t>
            </a:r>
            <a:endParaRPr lang="en-US" baseline="0" dirty="0"/>
          </a:p>
          <a:p>
            <a:pPr marL="228600" indent="-228600">
              <a:buAutoNum type="arabicParenR"/>
            </a:pPr>
            <a:r>
              <a:rPr lang="en-US" baseline="0" dirty="0"/>
              <a:t>What constitutes a publisher?   Deans agreed that they should be publishers, not the Libraries.  Department can be publisher, but only through consent of College or School dean.  Promotes continuity beyond the proposing faculty member or student.  </a:t>
            </a:r>
            <a:endParaRPr lang="en-US" baseline="0" dirty="0" smtClean="0"/>
          </a:p>
          <a:p>
            <a:pPr marL="685800" lvl="1" indent="-228600">
              <a:buAutoNum type="arabicParenR"/>
            </a:pPr>
            <a:r>
              <a:rPr lang="en-US" baseline="0" dirty="0" smtClean="0"/>
              <a:t>Who decides which journals to publish </a:t>
            </a:r>
            <a:r>
              <a:rPr lang="en-US" baseline="0" dirty="0"/>
              <a:t>- Deans comfortable </a:t>
            </a:r>
            <a:r>
              <a:rPr lang="en-US" baseline="0" dirty="0" smtClean="0"/>
              <a:t>deciding which journals to publish and approved the following workflow </a:t>
            </a:r>
            <a:r>
              <a:rPr lang="en-US" baseline="0" dirty="0"/>
              <a:t>- faculty or department submit to libraries, we then submit to school/college.  </a:t>
            </a:r>
          </a:p>
          <a:p>
            <a:pPr marL="228600" indent="-228600">
              <a:buAutoNum type="arabicParenR"/>
            </a:pPr>
            <a:r>
              <a:rPr lang="en-US" baseline="0" dirty="0"/>
              <a:t>Graduate or undergraduate </a:t>
            </a:r>
            <a:r>
              <a:rPr lang="en-US" baseline="0" dirty="0" smtClean="0"/>
              <a:t>journals</a:t>
            </a:r>
            <a:endParaRPr lang="en-US" baseline="0" dirty="0"/>
          </a:p>
          <a:p>
            <a:pPr marL="685800" lvl="1" indent="-228600">
              <a:buAutoNum type="arabicParenR"/>
            </a:pPr>
            <a:r>
              <a:rPr lang="en-US" baseline="0" dirty="0"/>
              <a:t>Deans </a:t>
            </a:r>
            <a:r>
              <a:rPr lang="en-US" baseline="0" dirty="0" smtClean="0"/>
              <a:t>agreed that student journals still need a College or Department to publish them.  </a:t>
            </a:r>
            <a:endParaRPr lang="en-US" baseline="0" dirty="0"/>
          </a:p>
          <a:p>
            <a:pPr marL="228600" lvl="0" indent="-228600">
              <a:buAutoNum type="arabicParenR"/>
            </a:pPr>
            <a:r>
              <a:rPr lang="en-US" baseline="0" dirty="0"/>
              <a:t>Publication </a:t>
            </a:r>
            <a:r>
              <a:rPr lang="en-US" baseline="0" dirty="0" smtClean="0"/>
              <a:t>charges </a:t>
            </a:r>
            <a:r>
              <a:rPr lang="en-US" baseline="0" dirty="0"/>
              <a:t>for </a:t>
            </a:r>
            <a:r>
              <a:rPr lang="en-US" baseline="0" dirty="0" smtClean="0"/>
              <a:t>higher level services.</a:t>
            </a:r>
            <a:endParaRPr lang="en-US" baseline="0" dirty="0"/>
          </a:p>
          <a:p>
            <a:pPr marL="685800" lvl="1" indent="-228600">
              <a:buAutoNum type="arabicParenR"/>
            </a:pPr>
            <a:r>
              <a:rPr lang="en-US" baseline="0" dirty="0" err="1" smtClean="0"/>
              <a:t>Bepress</a:t>
            </a:r>
            <a:r>
              <a:rPr lang="en-US" baseline="0" dirty="0" smtClean="0"/>
              <a:t> offers a publication service (https://</a:t>
            </a:r>
            <a:r>
              <a:rPr lang="en-US" baseline="0" dirty="0" err="1" smtClean="0"/>
              <a:t>blog.digitalcommons.bepress.com</a:t>
            </a:r>
            <a:r>
              <a:rPr lang="en-US" baseline="0" dirty="0" smtClean="0"/>
              <a:t>/2012/09/11/a-new-service-from-</a:t>
            </a:r>
            <a:r>
              <a:rPr lang="en-US" baseline="0" dirty="0" err="1" smtClean="0"/>
              <a:t>bepress</a:t>
            </a:r>
            <a:r>
              <a:rPr lang="en-US" baseline="0" dirty="0" smtClean="0"/>
              <a:t>-dc-publishing-services/) that will archive articles in CLOCKSS and Portico, push content to discovery tools, provide DOIs with </a:t>
            </a:r>
            <a:r>
              <a:rPr lang="en-US" baseline="0" dirty="0" err="1" smtClean="0"/>
              <a:t>CrossRef</a:t>
            </a:r>
            <a:r>
              <a:rPr lang="en-US" baseline="0" dirty="0" smtClean="0"/>
              <a:t>, and push content to journal indexes and databases.  </a:t>
            </a:r>
          </a:p>
          <a:p>
            <a:pPr marL="685800" lvl="1" indent="-228600">
              <a:buAutoNum type="arabicParenR"/>
            </a:pPr>
            <a:r>
              <a:rPr lang="en-US" baseline="0" dirty="0" smtClean="0"/>
              <a:t>Deans </a:t>
            </a:r>
            <a:r>
              <a:rPr lang="en-US" baseline="0" dirty="0"/>
              <a:t>agreed that we could charge this </a:t>
            </a:r>
            <a:r>
              <a:rPr lang="en-US" baseline="0" dirty="0" smtClean="0"/>
              <a:t>fee – they shared our </a:t>
            </a:r>
            <a:r>
              <a:rPr lang="en-US" baseline="0" dirty="0"/>
              <a:t>concern about quality </a:t>
            </a:r>
            <a:r>
              <a:rPr lang="en-US" baseline="0" dirty="0" smtClean="0"/>
              <a:t>and preservation of articles.</a:t>
            </a:r>
          </a:p>
          <a:p>
            <a:pPr marL="228600" lvl="0" indent="-228600">
              <a:buAutoNum type="arabicParenR"/>
            </a:pPr>
            <a:r>
              <a:rPr lang="en-US" baseline="0" dirty="0" smtClean="0"/>
              <a:t>Embargoes? Discussed some features of our IR in that we can restrict access or embargoes.  Used this as an opportunity to educate about features of our IR.  Though this did not engender much discussion, all seemed in agreement that we should promote open access to articles.</a:t>
            </a:r>
          </a:p>
          <a:p>
            <a:pPr marL="228600" lvl="0" indent="-228600">
              <a:buAutoNum type="arabicParenR"/>
            </a:pPr>
            <a:endParaRPr lang="en-US" baseline="0" dirty="0">
              <a:latin typeface="Calibri"/>
              <a:sym typeface="Wingdings"/>
            </a:endParaRPr>
          </a:p>
          <a:p>
            <a:pPr marL="0" lvl="0" indent="0">
              <a:buNone/>
            </a:pPr>
            <a:r>
              <a:rPr lang="en-US" sz="1200" b="0" i="0" kern="1200" dirty="0">
                <a:solidFill>
                  <a:schemeClr val="tx1"/>
                </a:solidFill>
                <a:effectLst/>
                <a:latin typeface="+mn-lt"/>
                <a:ea typeface="+mn-ea"/>
                <a:cs typeface="+mn-cs"/>
              </a:rPr>
              <a:t>Photo</a:t>
            </a:r>
            <a:r>
              <a:rPr lang="en-US" sz="1200" b="0" i="0" kern="1200" baseline="0" dirty="0">
                <a:solidFill>
                  <a:schemeClr val="tx1"/>
                </a:solidFill>
                <a:effectLst/>
                <a:latin typeface="+mn-lt"/>
                <a:ea typeface="+mn-ea"/>
                <a:cs typeface="+mn-cs"/>
              </a:rPr>
              <a:t> credit: “Meeting” </a:t>
            </a:r>
            <a:r>
              <a:rPr lang="en-US" sz="1200" b="0" i="0" kern="1200" baseline="0" dirty="0" err="1">
                <a:solidFill>
                  <a:schemeClr val="tx1"/>
                </a:solidFill>
                <a:effectLst/>
                <a:latin typeface="+mn-lt"/>
                <a:ea typeface="+mn-ea"/>
                <a:cs typeface="+mn-cs"/>
              </a:rPr>
              <a:t>Pixabay</a:t>
            </a:r>
            <a:r>
              <a:rPr lang="en-US" sz="1200" b="0" i="0" kern="1200" baseline="0" dirty="0">
                <a:solidFill>
                  <a:schemeClr val="tx1"/>
                </a:solidFill>
                <a:effectLst/>
                <a:latin typeface="+mn-lt"/>
                <a:ea typeface="+mn-ea"/>
                <a:cs typeface="+mn-cs"/>
              </a:rPr>
              <a:t> CC 0 </a:t>
            </a:r>
            <a:r>
              <a:rPr lang="en-US" baseline="0" dirty="0">
                <a:sym typeface="Wingdings"/>
              </a:rPr>
              <a:t>https://</a:t>
            </a:r>
            <a:r>
              <a:rPr lang="en-US" baseline="0" dirty="0" err="1">
                <a:sym typeface="Wingdings"/>
              </a:rPr>
              <a:t>pixabay.com</a:t>
            </a:r>
            <a:r>
              <a:rPr lang="en-US" baseline="0" dirty="0">
                <a:sym typeface="Wingdings"/>
              </a:rPr>
              <a:t>/photo-311355</a:t>
            </a:r>
            <a:r>
              <a:rPr lang="en-US" baseline="0" dirty="0" smtClean="0">
                <a:sym typeface="Wingdings"/>
              </a:rPr>
              <a:t>/</a:t>
            </a:r>
            <a:r>
              <a:rPr lang="en-US" baseline="0" dirty="0">
                <a:latin typeface="Calibri"/>
              </a:rPr>
              <a:t/>
            </a:r>
            <a:br>
              <a:rPr lang="en-US" baseline="0" dirty="0">
                <a:latin typeface="Calibri"/>
              </a:rPr>
            </a:br>
            <a:endParaRPr lang="en-US" baseline="0" dirty="0">
              <a:latin typeface="Calibri"/>
            </a:endParaRPr>
          </a:p>
        </p:txBody>
      </p:sp>
      <p:sp>
        <p:nvSpPr>
          <p:cNvPr id="4" name="Slide Number Placeholder 3"/>
          <p:cNvSpPr>
            <a:spLocks noGrp="1"/>
          </p:cNvSpPr>
          <p:nvPr>
            <p:ph type="sldNum" sz="quarter" idx="10"/>
          </p:nvPr>
        </p:nvSpPr>
        <p:spPr/>
        <p:txBody>
          <a:bodyPr/>
          <a:lstStyle/>
          <a:p>
            <a:fld id="{FA56F838-AFCA-41F8-A988-A797952B6C7D}" type="slidenum">
              <a:rPr lang="en-US" smtClean="0"/>
              <a:t>12</a:t>
            </a:fld>
            <a:endParaRPr lang="en-US"/>
          </a:p>
        </p:txBody>
      </p:sp>
    </p:spTree>
    <p:extLst>
      <p:ext uri="{BB962C8B-B14F-4D97-AF65-F5344CB8AC3E}">
        <p14:creationId xmlns:p14="http://schemas.microsoft.com/office/powerpoint/2010/main" val="1105639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Worked </a:t>
            </a:r>
            <a:r>
              <a:rPr lang="en-US" dirty="0"/>
              <a:t>with </a:t>
            </a:r>
            <a:r>
              <a:rPr lang="en-US" dirty="0" smtClean="0"/>
              <a:t>UNLV General </a:t>
            </a:r>
            <a:r>
              <a:rPr lang="en-US" dirty="0"/>
              <a:t>Counsel; developed two </a:t>
            </a:r>
            <a:r>
              <a:rPr lang="en-US" dirty="0" smtClean="0"/>
              <a:t>types in which Libraries</a:t>
            </a:r>
            <a:r>
              <a:rPr lang="en-US" baseline="0" dirty="0" smtClean="0"/>
              <a:t> partnered with</a:t>
            </a:r>
            <a:endParaRPr lang="en-US" dirty="0"/>
          </a:p>
          <a:p>
            <a:pPr marL="171450" lvl="0" indent="-171450">
              <a:buFontTx/>
              <a:buChar char="-"/>
            </a:pPr>
            <a:r>
              <a:rPr lang="en-US" baseline="0" dirty="0" smtClean="0"/>
              <a:t>Another </a:t>
            </a:r>
            <a:r>
              <a:rPr lang="en-US" baseline="0" dirty="0"/>
              <a:t>campus </a:t>
            </a:r>
            <a:r>
              <a:rPr lang="en-US" baseline="0" dirty="0" smtClean="0"/>
              <a:t>department (intra-institutional MOU)</a:t>
            </a:r>
            <a:endParaRPr lang="en-US" baseline="0" dirty="0"/>
          </a:p>
          <a:p>
            <a:pPr marL="171450" lvl="0" indent="-171450">
              <a:buFontTx/>
              <a:buChar char="-"/>
            </a:pPr>
            <a:r>
              <a:rPr lang="en-US" baseline="0" dirty="0"/>
              <a:t>Outside </a:t>
            </a:r>
            <a:r>
              <a:rPr lang="en-US" baseline="0" dirty="0" smtClean="0"/>
              <a:t>organization</a:t>
            </a:r>
          </a:p>
          <a:p>
            <a:pPr marL="628650" lvl="1" indent="-171450">
              <a:buFontTx/>
              <a:buChar char="-"/>
            </a:pPr>
            <a:endParaRPr lang="en-US" baseline="0" dirty="0" smtClean="0"/>
          </a:p>
          <a:p>
            <a:pPr marL="0" indent="0">
              <a:buFontTx/>
              <a:buNone/>
            </a:pPr>
            <a:r>
              <a:rPr lang="en-US" baseline="0" dirty="0" smtClean="0"/>
              <a:t>Rationale for the development of our MOU</a:t>
            </a:r>
          </a:p>
          <a:p>
            <a:pPr marL="171450" lvl="0" indent="-171450">
              <a:buFontTx/>
              <a:buChar char="-"/>
            </a:pPr>
            <a:r>
              <a:rPr lang="en-US" baseline="0" dirty="0" smtClean="0"/>
              <a:t>Protect the Libraries</a:t>
            </a:r>
          </a:p>
          <a:p>
            <a:pPr marL="171450" lvl="0" indent="-171450">
              <a:buFontTx/>
              <a:buChar char="-"/>
            </a:pPr>
            <a:r>
              <a:rPr lang="en-US" baseline="0" dirty="0" smtClean="0"/>
              <a:t>Define scope of publisher</a:t>
            </a:r>
          </a:p>
          <a:p>
            <a:pPr marL="171450" lvl="0" indent="-171450">
              <a:buFontTx/>
              <a:buChar char="-"/>
            </a:pPr>
            <a:r>
              <a:rPr lang="en-US" baseline="0" dirty="0" smtClean="0"/>
              <a:t>Years of agreement – five years, to be revisited for renewal.  Reason being, is that any contract beyond five years needs approval from the Provost, President and Chancellor.  Wanted to avoid that many signatures and we decided that it may be beneficial to review the MOU every five years to re-commit to the terms.</a:t>
            </a:r>
            <a:endParaRPr lang="en-US" baseline="0" dirty="0"/>
          </a:p>
          <a:p>
            <a:pPr marL="171450" indent="-171450">
              <a:buFontTx/>
              <a:buChar char="-"/>
            </a:pPr>
            <a:endParaRPr lang="en-US" baseline="0" dirty="0" smtClean="0">
              <a:latin typeface="Calibri"/>
            </a:endParaRPr>
          </a:p>
          <a:p>
            <a:pPr marL="0" indent="0">
              <a:buFontTx/>
              <a:buNone/>
            </a:pPr>
            <a:r>
              <a:rPr lang="en-US" baseline="0" dirty="0" smtClean="0">
                <a:latin typeface="Calibri"/>
              </a:rPr>
              <a:t>The process for crafting an MOU</a:t>
            </a:r>
            <a:endParaRPr lang="en-US" baseline="0" dirty="0">
              <a:latin typeface="Calibri"/>
            </a:endParaRPr>
          </a:p>
          <a:p>
            <a:pPr marL="171450" indent="-171450">
              <a:buFontTx/>
              <a:buChar char="-"/>
            </a:pPr>
            <a:r>
              <a:rPr lang="en-US" baseline="0" dirty="0" smtClean="0"/>
              <a:t>Looked </a:t>
            </a:r>
            <a:r>
              <a:rPr lang="en-US" baseline="0" dirty="0"/>
              <a:t>at a </a:t>
            </a:r>
            <a:r>
              <a:rPr lang="en-US" baseline="0" dirty="0" smtClean="0"/>
              <a:t>lot of MOUs from our colleagues.</a:t>
            </a:r>
            <a:r>
              <a:rPr lang="en-US" baseline="0" dirty="0"/>
              <a:t>  </a:t>
            </a:r>
            <a:r>
              <a:rPr lang="en-US" baseline="0" dirty="0" err="1"/>
              <a:t>Bepress</a:t>
            </a:r>
            <a:r>
              <a:rPr lang="en-US" baseline="0" dirty="0"/>
              <a:t> offered us help with resources</a:t>
            </a:r>
            <a:r>
              <a:rPr lang="en-US" baseline="0" dirty="0" smtClean="0"/>
              <a:t>. Librarians from BYU and Stephen F. Austin sent me their examples. </a:t>
            </a:r>
            <a:r>
              <a:rPr lang="en-US" baseline="0" dirty="0"/>
              <a:t> </a:t>
            </a:r>
          </a:p>
          <a:p>
            <a:pPr marL="171450" indent="-171450">
              <a:buFontTx/>
              <a:buChar char="-"/>
            </a:pPr>
            <a:r>
              <a:rPr lang="en-US" baseline="0" dirty="0"/>
              <a:t>Went to Special Collections to get a version of MOU they sign with departments.  </a:t>
            </a:r>
            <a:r>
              <a:rPr lang="en-US" baseline="0" dirty="0" smtClean="0"/>
              <a:t>Advantage – their MOUs contained already-in- </a:t>
            </a:r>
            <a:r>
              <a:rPr lang="en-US" baseline="0" dirty="0"/>
              <a:t>place vetted MOU we could modify</a:t>
            </a:r>
            <a:r>
              <a:rPr lang="en-US" baseline="0" dirty="0" smtClean="0"/>
              <a:t>.</a:t>
            </a:r>
            <a:r>
              <a:rPr lang="en-US" baseline="0" dirty="0">
                <a:latin typeface="Calibri"/>
              </a:rPr>
              <a:t/>
            </a:r>
            <a:br>
              <a:rPr lang="en-US" baseline="0" dirty="0">
                <a:latin typeface="Calibri"/>
              </a:rPr>
            </a:br>
            <a:endParaRPr lang="en-US" baseline="0" dirty="0">
              <a:latin typeface="Calibri"/>
            </a:endParaRPr>
          </a:p>
          <a:p>
            <a:pPr marL="0" indent="0">
              <a:buFontTx/>
              <a:buNone/>
            </a:pPr>
            <a:r>
              <a:rPr lang="en-US" baseline="0" dirty="0" smtClean="0"/>
              <a:t>Additional elements of MOU</a:t>
            </a:r>
          </a:p>
          <a:p>
            <a:pPr marL="171450" indent="-171450">
              <a:buFontTx/>
              <a:buChar char="-"/>
            </a:pPr>
            <a:r>
              <a:rPr lang="en-US" baseline="0" dirty="0" smtClean="0"/>
              <a:t>Grant </a:t>
            </a:r>
            <a:r>
              <a:rPr lang="en-US" baseline="0" dirty="0"/>
              <a:t>of Rights – here is where we spelled out that department was the owner of the journal and that they grant us a license to publish this content.  </a:t>
            </a:r>
            <a:endParaRPr lang="en-US" baseline="0" dirty="0">
              <a:latin typeface="Calibri"/>
            </a:endParaRPr>
          </a:p>
          <a:p>
            <a:pPr marL="171450" indent="-171450">
              <a:buFontTx/>
              <a:buChar char="-"/>
            </a:pPr>
            <a:r>
              <a:rPr lang="en-US" baseline="0" dirty="0" smtClean="0"/>
              <a:t>Archival </a:t>
            </a:r>
            <a:r>
              <a:rPr lang="en-US" baseline="0" dirty="0"/>
              <a:t>Nature of Publication – </a:t>
            </a:r>
            <a:r>
              <a:rPr lang="en-US" baseline="0" dirty="0" smtClean="0"/>
              <a:t>once published online, we specify rules for modification in terms of an errata page.</a:t>
            </a:r>
            <a:endParaRPr lang="en-US" baseline="0" dirty="0">
              <a:latin typeface="Calibri"/>
            </a:endParaRPr>
          </a:p>
          <a:p>
            <a:pPr marL="171450" indent="-171450">
              <a:buFontTx/>
              <a:buChar char="-"/>
            </a:pPr>
            <a:r>
              <a:rPr lang="en-US" baseline="0" dirty="0" smtClean="0"/>
              <a:t>Preservation </a:t>
            </a:r>
            <a:r>
              <a:rPr lang="en-US" baseline="0" dirty="0"/>
              <a:t>of Content – </a:t>
            </a:r>
            <a:r>
              <a:rPr lang="en-US" baseline="0" dirty="0" smtClean="0"/>
              <a:t>preservation match </a:t>
            </a:r>
            <a:r>
              <a:rPr lang="en-US" baseline="0" dirty="0" err="1" smtClean="0"/>
              <a:t>bepress</a:t>
            </a:r>
            <a:r>
              <a:rPr lang="en-US" baseline="0" dirty="0" smtClean="0"/>
              <a:t>’ publication service (preserve in CLOCKSS and Portico) </a:t>
            </a:r>
            <a:endParaRPr lang="en-US" baseline="0" dirty="0">
              <a:latin typeface="Calibri"/>
            </a:endParaRPr>
          </a:p>
          <a:p>
            <a:pPr marL="171450" indent="-171450">
              <a:buFontTx/>
              <a:buChar char="-"/>
            </a:pPr>
            <a:r>
              <a:rPr lang="en-US" baseline="0" dirty="0" smtClean="0"/>
              <a:t>Term </a:t>
            </a:r>
            <a:r>
              <a:rPr lang="en-US" baseline="0" dirty="0"/>
              <a:t>and termination – want to give both parties an opportunity to leave.  Also, </a:t>
            </a:r>
            <a:r>
              <a:rPr lang="en-US" baseline="0" dirty="0" smtClean="0"/>
              <a:t>if publisher leaves, content stays on the IR if first published there.</a:t>
            </a:r>
            <a:endParaRPr lang="en-US" baseline="0" dirty="0">
              <a:latin typeface="Calibri"/>
            </a:endParaRPr>
          </a:p>
        </p:txBody>
      </p:sp>
      <p:sp>
        <p:nvSpPr>
          <p:cNvPr id="4" name="Slide Number Placeholder 3"/>
          <p:cNvSpPr>
            <a:spLocks noGrp="1"/>
          </p:cNvSpPr>
          <p:nvPr>
            <p:ph type="sldNum" sz="quarter" idx="10"/>
          </p:nvPr>
        </p:nvSpPr>
        <p:spPr/>
        <p:txBody>
          <a:bodyPr/>
          <a:lstStyle/>
          <a:p>
            <a:fld id="{FA56F838-AFCA-41F8-A988-A797952B6C7D}" type="slidenum">
              <a:rPr lang="en-US" smtClean="0"/>
              <a:t>13</a:t>
            </a:fld>
            <a:endParaRPr lang="en-US"/>
          </a:p>
        </p:txBody>
      </p:sp>
    </p:spTree>
    <p:extLst>
      <p:ext uri="{BB962C8B-B14F-4D97-AF65-F5344CB8AC3E}">
        <p14:creationId xmlns:p14="http://schemas.microsoft.com/office/powerpoint/2010/main" val="1472427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Journal Proposal </a:t>
            </a:r>
            <a:r>
              <a:rPr lang="en-US" baseline="0" dirty="0" smtClean="0"/>
              <a:t>Form</a:t>
            </a:r>
          </a:p>
          <a:p>
            <a:endParaRPr lang="en-US" baseline="0" dirty="0" smtClean="0"/>
          </a:p>
          <a:p>
            <a:pPr marL="171450" indent="-171450">
              <a:buFontTx/>
              <a:buChar char="-"/>
            </a:pPr>
            <a:r>
              <a:rPr lang="en-US" baseline="0" dirty="0" smtClean="0"/>
              <a:t>This form filled out by faculty member or School/College wishing to start an Open Access journal in the IR.</a:t>
            </a:r>
          </a:p>
          <a:p>
            <a:pPr marL="171450" indent="-171450">
              <a:buFontTx/>
              <a:buChar char="-"/>
            </a:pPr>
            <a:r>
              <a:rPr lang="en-US" baseline="0" dirty="0" smtClean="0"/>
              <a:t>We ask for the aim/scope of the journal, makeup of the editorial board, and frequency of publication to make sure that submitters know that these will be their responsibility.</a:t>
            </a:r>
          </a:p>
          <a:p>
            <a:pPr marL="171450" indent="-171450">
              <a:buFontTx/>
              <a:buChar char="-"/>
            </a:pPr>
            <a:r>
              <a:rPr lang="en-US" baseline="0" dirty="0" smtClean="0"/>
              <a:t>See this form as starting a dialogue with our institutional repository unit and the submitter.</a:t>
            </a:r>
          </a:p>
          <a:p>
            <a:pPr marL="171450" indent="-171450">
              <a:buFontTx/>
              <a:buChar char="-"/>
            </a:pPr>
            <a:r>
              <a:rPr lang="en-US" baseline="0" dirty="0" smtClean="0"/>
              <a:t>Form will be passed on to the School/College and they will decide whether or not to be the publisher of the journal. </a:t>
            </a:r>
            <a:endParaRPr lang="en-US" baseline="0" dirty="0"/>
          </a:p>
          <a:p>
            <a:endParaRPr lang="en-US" baseline="0" dirty="0"/>
          </a:p>
          <a:p>
            <a:endParaRPr lang="en-US" baseline="0" dirty="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FA56F838-AFCA-41F8-A988-A797952B6C7D}" type="slidenum">
              <a:rPr lang="en-US" smtClean="0"/>
              <a:t>14</a:t>
            </a:fld>
            <a:endParaRPr lang="en-US"/>
          </a:p>
        </p:txBody>
      </p:sp>
    </p:spTree>
    <p:extLst>
      <p:ext uri="{BB962C8B-B14F-4D97-AF65-F5344CB8AC3E}">
        <p14:creationId xmlns:p14="http://schemas.microsoft.com/office/powerpoint/2010/main" val="5291102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Screenshot</a:t>
            </a:r>
            <a:r>
              <a:rPr lang="en-US" baseline="0" dirty="0" smtClean="0"/>
              <a:t> of services our IR staff provide when hosting a journal.  These services are listed at the end of the journal proposal form.</a:t>
            </a:r>
            <a:endParaRPr lang="en-US" dirty="0"/>
          </a:p>
        </p:txBody>
      </p:sp>
      <p:sp>
        <p:nvSpPr>
          <p:cNvPr id="4" name="Slide Number Placeholder 3"/>
          <p:cNvSpPr>
            <a:spLocks noGrp="1"/>
          </p:cNvSpPr>
          <p:nvPr>
            <p:ph type="sldNum" sz="quarter" idx="10"/>
          </p:nvPr>
        </p:nvSpPr>
        <p:spPr/>
        <p:txBody>
          <a:bodyPr/>
          <a:lstStyle/>
          <a:p>
            <a:fld id="{FA56F838-AFCA-41F8-A988-A797952B6C7D}" type="slidenum">
              <a:rPr lang="en-US" smtClean="0"/>
              <a:t>15</a:t>
            </a:fld>
            <a:endParaRPr lang="en-US"/>
          </a:p>
        </p:txBody>
      </p:sp>
    </p:spTree>
    <p:extLst>
      <p:ext uri="{BB962C8B-B14F-4D97-AF65-F5344CB8AC3E}">
        <p14:creationId xmlns:p14="http://schemas.microsoft.com/office/powerpoint/2010/main" val="710736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56F838-AFCA-41F8-A988-A797952B6C7D}" type="slidenum">
              <a:rPr lang="en-US" smtClean="0"/>
              <a:t>16</a:t>
            </a:fld>
            <a:endParaRPr lang="en-US"/>
          </a:p>
        </p:txBody>
      </p:sp>
    </p:spTree>
    <p:extLst>
      <p:ext uri="{BB962C8B-B14F-4D97-AF65-F5344CB8AC3E}">
        <p14:creationId xmlns:p14="http://schemas.microsoft.com/office/powerpoint/2010/main" val="3651863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Liaison</a:t>
            </a:r>
            <a:r>
              <a:rPr lang="en-US" baseline="0" dirty="0" smtClean="0"/>
              <a:t> librarians likely to identify interest in publishing and then use their expertise to assist with indexing of journal after it is up and running.</a:t>
            </a:r>
            <a:endParaRPr lang="en-US" dirty="0" smtClean="0"/>
          </a:p>
          <a:p>
            <a:r>
              <a:rPr lang="en-US" dirty="0" smtClean="0"/>
              <a:t>Digital Scholarship</a:t>
            </a:r>
            <a:r>
              <a:rPr lang="en-US" baseline="0" dirty="0" smtClean="0"/>
              <a:t> Unit involved early on to discuss process and expectations – clarify library role and publisher role.  DS unit involved again after MOU signed from training through publishing services set up. Point of communication between editors and </a:t>
            </a:r>
            <a:r>
              <a:rPr lang="en-US" baseline="0" dirty="0" err="1" smtClean="0"/>
              <a:t>bepress</a:t>
            </a:r>
            <a:r>
              <a:rPr lang="en-US" baseline="0" dirty="0" smtClean="0"/>
              <a:t> staff – until those relationships are established.</a:t>
            </a:r>
          </a:p>
          <a:p>
            <a:r>
              <a:rPr lang="en-US" baseline="0" dirty="0" err="1" smtClean="0"/>
              <a:t>Bepress</a:t>
            </a:r>
            <a:r>
              <a:rPr lang="en-US" baseline="0" dirty="0" smtClean="0"/>
              <a:t> staff – involved from point of training forward.</a:t>
            </a:r>
            <a:endParaRPr lang="en-US" dirty="0" smtClean="0"/>
          </a:p>
          <a:p>
            <a:endParaRPr lang="en-US" dirty="0" smtClean="0"/>
          </a:p>
          <a:p>
            <a:r>
              <a:rPr lang="en-US" dirty="0" smtClean="0"/>
              <a:t>Not </a:t>
            </a:r>
            <a:r>
              <a:rPr lang="en-US" dirty="0"/>
              <a:t>shown here, but the process continues on with journal maintenance, which will likely mostly involved a direct communication between bepress and the publisher.</a:t>
            </a:r>
          </a:p>
          <a:p>
            <a:r>
              <a:rPr lang="en-US" dirty="0"/>
              <a:t/>
            </a:r>
            <a:br>
              <a:rPr lang="en-US" dirty="0"/>
            </a:br>
            <a:r>
              <a:rPr lang="en-US" dirty="0" smtClean="0"/>
              <a:t>Caveats</a:t>
            </a:r>
            <a:r>
              <a:rPr lang="en-US" dirty="0"/>
              <a:t>:</a:t>
            </a:r>
            <a:r>
              <a:rPr lang="en-US" baseline="0" dirty="0"/>
              <a:t> one new journal so far which was a title transfer from another publisher. And one other journal in process.</a:t>
            </a:r>
          </a:p>
          <a:p>
            <a:r>
              <a:rPr lang="en-US" baseline="0" dirty="0"/>
              <a:t/>
            </a:r>
            <a:br>
              <a:rPr lang="en-US" baseline="0" dirty="0"/>
            </a:br>
            <a:endParaRPr lang="en-US" baseline="0" dirty="0"/>
          </a:p>
        </p:txBody>
      </p:sp>
      <p:sp>
        <p:nvSpPr>
          <p:cNvPr id="4" name="Slide Number Placeholder 3"/>
          <p:cNvSpPr>
            <a:spLocks noGrp="1"/>
          </p:cNvSpPr>
          <p:nvPr>
            <p:ph type="sldNum" sz="quarter" idx="10"/>
          </p:nvPr>
        </p:nvSpPr>
        <p:spPr/>
        <p:txBody>
          <a:bodyPr/>
          <a:lstStyle/>
          <a:p>
            <a:fld id="{FA56F838-AFCA-41F8-A988-A797952B6C7D}" type="slidenum">
              <a:rPr lang="en-US" smtClean="0"/>
              <a:t>17</a:t>
            </a:fld>
            <a:endParaRPr lang="en-US"/>
          </a:p>
        </p:txBody>
      </p:sp>
    </p:spTree>
    <p:extLst>
      <p:ext uri="{BB962C8B-B14F-4D97-AF65-F5344CB8AC3E}">
        <p14:creationId xmlns:p14="http://schemas.microsoft.com/office/powerpoint/2010/main" val="29773443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Two main takeaways</a:t>
            </a:r>
            <a:r>
              <a:rPr lang="en-US" baseline="0" dirty="0"/>
              <a:t> that we’re hoping for in this new model.</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Pt. 1:</a:t>
            </a:r>
          </a:p>
          <a:p>
            <a:pPr marL="0" indent="0">
              <a:buNone/>
            </a:pPr>
            <a:r>
              <a:rPr lang="en-US" b="1" dirty="0"/>
              <a:t>Formalized agreements help to make the “host” model manageable</a:t>
            </a:r>
          </a:p>
          <a:p>
            <a:pPr marL="0" indent="0">
              <a:buNone/>
            </a:pPr>
            <a:r>
              <a:rPr lang="en-US" b="1" dirty="0"/>
              <a:t>Energy and diversity of interests harnessed</a:t>
            </a:r>
          </a:p>
          <a:p>
            <a:r>
              <a:rPr lang="en-US" dirty="0"/>
              <a:t>Journal quality</a:t>
            </a:r>
          </a:p>
          <a:p>
            <a:r>
              <a:rPr lang="en-US" dirty="0"/>
              <a:t>Pride in publishing &amp; editing</a:t>
            </a:r>
          </a:p>
          <a:p>
            <a:r>
              <a:rPr lang="en-US" dirty="0"/>
              <a:t>Showcase local </a:t>
            </a:r>
            <a:r>
              <a:rPr lang="en-US" dirty="0" smtClean="0"/>
              <a:t>research emphases</a:t>
            </a:r>
            <a:r>
              <a:rPr lang="en-US" baseline="0" dirty="0" smtClean="0"/>
              <a:t> (journals reflect UNLV strong academic areas)</a:t>
            </a:r>
            <a:endParaRPr lang="en-US" dirty="0"/>
          </a:p>
          <a:p>
            <a:r>
              <a:rPr lang="en-US" dirty="0"/>
              <a:t>Open access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Takeaway:</a:t>
            </a:r>
            <a:r>
              <a:rPr lang="en-US" baseline="0" dirty="0" smtClean="0"/>
              <a:t> Publishing </a:t>
            </a:r>
            <a:r>
              <a:rPr lang="en-US" baseline="0" dirty="0"/>
              <a:t>journals brings out passion in people involved in their production – editors, authors, librarians. </a:t>
            </a:r>
            <a:r>
              <a:rPr lang="en-US" dirty="0"/>
              <a:t>Everyone</a:t>
            </a:r>
            <a:r>
              <a:rPr lang="en-US" baseline="0" dirty="0"/>
              <a:t> at a university knows something about journals and a fair number of people familiar with </a:t>
            </a:r>
            <a:r>
              <a:rPr lang="en-US" baseline="0" dirty="0" smtClean="0"/>
              <a:t>aspects of the publication </a:t>
            </a:r>
            <a:r>
              <a:rPr lang="en-US" baseline="0" dirty="0"/>
              <a:t>process.</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latin typeface="Calibri"/>
              </a:rPr>
              <a:t/>
            </a:r>
            <a:br>
              <a:rPr lang="en-US" baseline="0" dirty="0">
                <a:latin typeface="Calibri"/>
              </a:rPr>
            </a:br>
            <a:r>
              <a:rPr lang="en-US" baseline="0" dirty="0">
                <a:latin typeface="Calibri"/>
              </a:rPr>
              <a:t>Pt. 2:</a:t>
            </a:r>
          </a:p>
          <a:p>
            <a:pPr marL="0" indent="0">
              <a:buNone/>
            </a:pPr>
            <a:r>
              <a:rPr lang="en-US" b="1" dirty="0"/>
              <a:t>Formalized </a:t>
            </a:r>
            <a:r>
              <a:rPr lang="en-US" b="1" dirty="0" smtClean="0"/>
              <a:t>agreements </a:t>
            </a:r>
            <a:r>
              <a:rPr lang="en-US" b="1" dirty="0"/>
              <a:t>make the “host” model manageable</a:t>
            </a:r>
          </a:p>
          <a:p>
            <a:r>
              <a:rPr lang="en-US" dirty="0"/>
              <a:t>Roles &amp; responsibilities outlined</a:t>
            </a:r>
          </a:p>
          <a:p>
            <a:r>
              <a:rPr lang="en-US" dirty="0"/>
              <a:t>MOU makes it “legal”</a:t>
            </a:r>
          </a:p>
          <a:p>
            <a:r>
              <a:rPr lang="en-US" dirty="0"/>
              <a:t>Develop relationships </a:t>
            </a:r>
          </a:p>
          <a:p>
            <a:r>
              <a:rPr lang="en-US" dirty="0"/>
              <a:t>Communication channels established</a:t>
            </a:r>
          </a:p>
          <a:p>
            <a:pPr lvl="1"/>
            <a:r>
              <a:rPr lang="en-US" dirty="0"/>
              <a:t>Progress of new journal</a:t>
            </a:r>
          </a:p>
          <a:p>
            <a:pPr lvl="1"/>
            <a:r>
              <a:rPr lang="en-US" dirty="0"/>
              <a:t>Assessment over time</a:t>
            </a:r>
          </a:p>
          <a:p>
            <a:r>
              <a:rPr lang="en-US" dirty="0"/>
              <a:t>Success currently means manageable process for all</a:t>
            </a:r>
          </a:p>
          <a:p>
            <a:pPr lvl="1"/>
            <a:r>
              <a:rPr lang="en-US" dirty="0"/>
              <a:t>Will evaluate the new journals and address the older ones in time</a:t>
            </a:r>
          </a:p>
          <a:p>
            <a:endParaRPr lang="en-US" baseline="0" dirty="0">
              <a:latin typeface="Calibri"/>
            </a:endParaRPr>
          </a:p>
          <a:p>
            <a:endParaRPr lang="en-US" baseline="0" dirty="0">
              <a:latin typeface="+mn-lt"/>
            </a:endParaRPr>
          </a:p>
          <a:p>
            <a:endParaRPr lang="en-US" baseline="0" dirty="0">
              <a:latin typeface="Calibri"/>
            </a:endParaRPr>
          </a:p>
        </p:txBody>
      </p:sp>
      <p:sp>
        <p:nvSpPr>
          <p:cNvPr id="4" name="Slide Number Placeholder 3"/>
          <p:cNvSpPr>
            <a:spLocks noGrp="1"/>
          </p:cNvSpPr>
          <p:nvPr>
            <p:ph type="sldNum" sz="quarter" idx="10"/>
          </p:nvPr>
        </p:nvSpPr>
        <p:spPr/>
        <p:txBody>
          <a:bodyPr/>
          <a:lstStyle/>
          <a:p>
            <a:fld id="{FA56F838-AFCA-41F8-A988-A797952B6C7D}" type="slidenum">
              <a:rPr lang="en-US" smtClean="0"/>
              <a:t>18</a:t>
            </a:fld>
            <a:endParaRPr lang="en-US"/>
          </a:p>
        </p:txBody>
      </p:sp>
    </p:spTree>
    <p:extLst>
      <p:ext uri="{BB962C8B-B14F-4D97-AF65-F5344CB8AC3E}">
        <p14:creationId xmlns:p14="http://schemas.microsoft.com/office/powerpoint/2010/main" val="41387766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56F838-AFCA-41F8-A988-A797952B6C7D}" type="slidenum">
              <a:rPr lang="en-US"/>
              <a:t>19</a:t>
            </a:fld>
            <a:endParaRPr lang="en-US"/>
          </a:p>
        </p:txBody>
      </p:sp>
    </p:spTree>
    <p:extLst>
      <p:ext uri="{BB962C8B-B14F-4D97-AF65-F5344CB8AC3E}">
        <p14:creationId xmlns:p14="http://schemas.microsoft.com/office/powerpoint/2010/main" val="3304184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a:endParaRPr>
          </a:p>
        </p:txBody>
      </p:sp>
      <p:sp>
        <p:nvSpPr>
          <p:cNvPr id="4" name="Slide Number Placeholder 3"/>
          <p:cNvSpPr>
            <a:spLocks noGrp="1"/>
          </p:cNvSpPr>
          <p:nvPr>
            <p:ph type="sldNum" sz="quarter" idx="10"/>
          </p:nvPr>
        </p:nvSpPr>
        <p:spPr/>
        <p:txBody>
          <a:bodyPr/>
          <a:lstStyle/>
          <a:p>
            <a:fld id="{FA56F838-AFCA-41F8-A988-A797952B6C7D}" type="slidenum">
              <a:rPr lang="en-US"/>
              <a:t>2</a:t>
            </a:fld>
            <a:endParaRPr lang="en-US"/>
          </a:p>
        </p:txBody>
      </p:sp>
    </p:spTree>
    <p:extLst>
      <p:ext uri="{BB962C8B-B14F-4D97-AF65-F5344CB8AC3E}">
        <p14:creationId xmlns:p14="http://schemas.microsoft.com/office/powerpoint/2010/main" val="917536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About the IR:</a:t>
            </a:r>
          </a:p>
          <a:p>
            <a:r>
              <a:rPr lang="en-US" baseline="0" dirty="0" smtClean="0"/>
              <a:t>Digital </a:t>
            </a:r>
            <a:r>
              <a:rPr lang="en-US" baseline="0" dirty="0" err="1"/>
              <a:t>Scholarship@UNLV</a:t>
            </a:r>
            <a:r>
              <a:rPr lang="en-US" baseline="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a:t>Bepress</a:t>
            </a:r>
            <a:r>
              <a:rPr lang="en-US" baseline="0" dirty="0"/>
              <a:t> Digital Commons platform</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Started in </a:t>
            </a:r>
            <a:r>
              <a:rPr lang="en-US" baseline="0" dirty="0"/>
              <a:t>2009</a:t>
            </a:r>
          </a:p>
          <a:p>
            <a:r>
              <a:rPr lang="en-US" baseline="0" dirty="0"/>
              <a:t>A little over 12,000 items total</a:t>
            </a:r>
          </a:p>
          <a:p>
            <a:r>
              <a:rPr lang="en-US" baseline="0" dirty="0"/>
              <a:t>Nearly 3000 theses and dissertations which are now only produced electronically and are our largest collection of full text works</a:t>
            </a:r>
          </a:p>
          <a:p>
            <a:r>
              <a:rPr lang="en-US" baseline="0" dirty="0"/>
              <a:t>There are about 1100 FT faculty articles</a:t>
            </a:r>
          </a:p>
          <a:p>
            <a:r>
              <a:rPr lang="en-US" baseline="0" dirty="0"/>
              <a:t>We don’t have an open access policy, so we don’t have a ton of faculty scholarship, and we </a:t>
            </a:r>
            <a:r>
              <a:rPr lang="en-US" baseline="0" dirty="0" smtClean="0"/>
              <a:t>include </a:t>
            </a:r>
            <a:r>
              <a:rPr lang="en-US" baseline="0" dirty="0"/>
              <a:t>student scholarship in our IR.</a:t>
            </a:r>
          </a:p>
          <a:p>
            <a:endParaRPr lang="en-US" baseline="0" dirty="0"/>
          </a:p>
          <a:p>
            <a:r>
              <a:rPr lang="en-US" baseline="0" dirty="0" smtClean="0"/>
              <a:t>This slide shows the </a:t>
            </a:r>
            <a:r>
              <a:rPr lang="en-US" baseline="0" dirty="0"/>
              <a:t>scholarly journals that are part of our </a:t>
            </a:r>
            <a:r>
              <a:rPr lang="en-US" baseline="0" dirty="0" smtClean="0"/>
              <a:t>IR.</a:t>
            </a:r>
            <a:endParaRPr lang="en-US" baseline="0" dirty="0"/>
          </a:p>
          <a:p>
            <a:endParaRPr lang="en-US" dirty="0"/>
          </a:p>
          <a:p>
            <a:r>
              <a:rPr lang="en-US" dirty="0"/>
              <a:t>6 journals, two of</a:t>
            </a:r>
            <a:r>
              <a:rPr lang="en-US" baseline="0" dirty="0"/>
              <a:t> which are robust, and a couple that publish annually – not too active.</a:t>
            </a:r>
          </a:p>
          <a:p>
            <a:r>
              <a:rPr lang="en-US" baseline="0" dirty="0"/>
              <a:t>One ceased publication recently and another is of unknown status and needs to be looked at more closely.</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The two journals that are going strong are </a:t>
            </a:r>
            <a:r>
              <a:rPr lang="en-US" b="1" baseline="0" dirty="0"/>
              <a:t>J Health disparities research and practice </a:t>
            </a:r>
          </a:p>
          <a:p>
            <a:r>
              <a:rPr lang="en-US" baseline="0" dirty="0"/>
              <a:t> and </a:t>
            </a:r>
            <a:r>
              <a:rPr lang="en-US" b="1" baseline="0" dirty="0"/>
              <a:t>Gaming Research &amp; Review Journal </a:t>
            </a:r>
          </a:p>
          <a:p>
            <a:r>
              <a:rPr lang="en-US" b="1" baseline="0" dirty="0"/>
              <a:t>JHDRP</a:t>
            </a:r>
          </a:p>
          <a:p>
            <a:r>
              <a:rPr lang="en-US" baseline="0" dirty="0"/>
              <a:t>Covers illness and other health issues experienced disproportionally by different populations </a:t>
            </a:r>
          </a:p>
          <a:p>
            <a:r>
              <a:rPr lang="en-US" baseline="0" dirty="0"/>
              <a:t>publishing since 2007 and has been publishing in Digital Scholarship since 2012. All the back issues are on Digital Scholarship.</a:t>
            </a:r>
          </a:p>
          <a:p>
            <a:r>
              <a:rPr lang="en-US" baseline="0" dirty="0"/>
              <a:t>Since 2012 the journal has published 252 articles.</a:t>
            </a:r>
          </a:p>
          <a:p>
            <a:r>
              <a:rPr lang="en-US" baseline="0" dirty="0" smtClean="0"/>
              <a:t>Both </a:t>
            </a:r>
            <a:r>
              <a:rPr lang="en-US" baseline="0" dirty="0"/>
              <a:t>editors are UNLV faculty</a:t>
            </a:r>
          </a:p>
          <a:p>
            <a:r>
              <a:rPr lang="en-US" b="1" baseline="0" dirty="0"/>
              <a:t>GRRJ</a:t>
            </a:r>
          </a:p>
          <a:p>
            <a:r>
              <a:rPr lang="en-US" baseline="0" dirty="0"/>
              <a:t> Publishing since 1994 and all back issues are in Digital Scholarship</a:t>
            </a:r>
            <a:br>
              <a:rPr lang="en-US" baseline="0" dirty="0"/>
            </a:br>
            <a:r>
              <a:rPr lang="en-US" baseline="0" dirty="0"/>
              <a:t> Since publishing on DS, 276 articles published </a:t>
            </a:r>
            <a:r>
              <a:rPr lang="en-US" baseline="0" dirty="0" smtClean="0"/>
              <a:t>through Digital Scholarship. </a:t>
            </a:r>
          </a:p>
          <a:p>
            <a:r>
              <a:rPr lang="en-US" baseline="0" dirty="0" smtClean="0"/>
              <a:t>One </a:t>
            </a:r>
            <a:r>
              <a:rPr lang="en-US" baseline="0" dirty="0"/>
              <a:t>editor is UNLV faculty and another is from </a:t>
            </a:r>
            <a:r>
              <a:rPr lang="en-US" baseline="0" dirty="0" smtClean="0"/>
              <a:t>UCLA.</a:t>
            </a:r>
            <a:endParaRPr lang="en-US" dirty="0"/>
          </a:p>
        </p:txBody>
      </p:sp>
      <p:sp>
        <p:nvSpPr>
          <p:cNvPr id="4" name="Slide Number Placeholder 3"/>
          <p:cNvSpPr>
            <a:spLocks noGrp="1"/>
          </p:cNvSpPr>
          <p:nvPr>
            <p:ph type="sldNum" sz="quarter" idx="10"/>
          </p:nvPr>
        </p:nvSpPr>
        <p:spPr/>
        <p:txBody>
          <a:bodyPr/>
          <a:lstStyle/>
          <a:p>
            <a:fld id="{FA56F838-AFCA-41F8-A988-A797952B6C7D}" type="slidenum">
              <a:rPr lang="en-US" smtClean="0"/>
              <a:t>3</a:t>
            </a:fld>
            <a:endParaRPr lang="en-US"/>
          </a:p>
        </p:txBody>
      </p:sp>
    </p:spTree>
    <p:extLst>
      <p:ext uri="{BB962C8B-B14F-4D97-AF65-F5344CB8AC3E}">
        <p14:creationId xmlns:p14="http://schemas.microsoft.com/office/powerpoint/2010/main" val="2438383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a:rPr>
              <a:t>While</a:t>
            </a:r>
            <a:r>
              <a:rPr lang="en-US" baseline="0" dirty="0">
                <a:latin typeface="Calibri"/>
              </a:rPr>
              <a:t> the two journals I just talked about represent successes more than anything, there have also been some </a:t>
            </a:r>
            <a:r>
              <a:rPr lang="en-US" baseline="0" dirty="0" smtClean="0">
                <a:latin typeface="Calibri"/>
              </a:rPr>
              <a:t>hiccups.</a:t>
            </a:r>
            <a:endParaRPr lang="en-US" dirty="0">
              <a:latin typeface="Calibri"/>
            </a:endParaRPr>
          </a:p>
          <a:p>
            <a:pPr marL="171450" indent="-171450">
              <a:buFont typeface="Arial" panose="020B0604020202020204" pitchFamily="34" charset="0"/>
              <a:buChar char="•"/>
            </a:pPr>
            <a:r>
              <a:rPr lang="en-US" dirty="0" smtClean="0"/>
              <a:t>Changing</a:t>
            </a:r>
            <a:r>
              <a:rPr lang="en-US" baseline="0" dirty="0" smtClean="0"/>
              <a:t> </a:t>
            </a:r>
            <a:r>
              <a:rPr lang="en-US" dirty="0" smtClean="0"/>
              <a:t>Editors</a:t>
            </a:r>
            <a:endParaRPr lang="en-US" dirty="0"/>
          </a:p>
          <a:p>
            <a:pPr marL="171450" indent="-171450">
              <a:buFont typeface="Arial" panose="020B0604020202020204" pitchFamily="34" charset="0"/>
              <a:buChar char="•"/>
            </a:pPr>
            <a:r>
              <a:rPr lang="en-US" dirty="0" smtClean="0"/>
              <a:t>Editors can </a:t>
            </a:r>
            <a:r>
              <a:rPr lang="en-US" dirty="0"/>
              <a:t>be difficult to reach </a:t>
            </a:r>
            <a:r>
              <a:rPr lang="en-US" dirty="0" smtClean="0"/>
              <a:t>– all</a:t>
            </a:r>
            <a:r>
              <a:rPr lang="en-US" baseline="0" dirty="0" smtClean="0"/>
              <a:t> have other jobs that they are busy with.</a:t>
            </a:r>
            <a:endParaRPr lang="en-US" dirty="0"/>
          </a:p>
          <a:p>
            <a:pPr marL="171450" indent="-171450">
              <a:buFont typeface="Arial" panose="020B0604020202020204" pitchFamily="34" charset="0"/>
              <a:buChar char="•"/>
            </a:pPr>
            <a:r>
              <a:rPr lang="en-US" dirty="0" smtClean="0"/>
              <a:t>Transition</a:t>
            </a:r>
            <a:r>
              <a:rPr lang="en-US" baseline="0" dirty="0" smtClean="0"/>
              <a:t> plans (in case of retirement or other UNLV departure) unclear</a:t>
            </a:r>
            <a:endParaRPr lang="en-US" dirty="0"/>
          </a:p>
          <a:p>
            <a:pPr marL="171450" indent="-171450">
              <a:buFont typeface="Arial" panose="020B0604020202020204" pitchFamily="34" charset="0"/>
              <a:buChar char="•"/>
            </a:pPr>
            <a:r>
              <a:rPr lang="en-US" dirty="0"/>
              <a:t>Ambiguous copyright ownership – UNLV libraries is copyright owner</a:t>
            </a:r>
            <a:r>
              <a:rPr lang="en-US" baseline="0" dirty="0"/>
              <a:t> in one case</a:t>
            </a:r>
            <a:endParaRPr lang="en-US" dirty="0"/>
          </a:p>
          <a:p>
            <a:r>
              <a:rPr lang="en-US" dirty="0"/>
              <a:t>Maintenance of journal:</a:t>
            </a:r>
          </a:p>
          <a:p>
            <a:pPr marL="171450" indent="-171450">
              <a:buFont typeface="Arial" panose="020B0604020202020204" pitchFamily="34" charset="0"/>
              <a:buChar char="•"/>
            </a:pPr>
            <a:r>
              <a:rPr lang="en-US" dirty="0" smtClean="0"/>
              <a:t>From </a:t>
            </a:r>
            <a:r>
              <a:rPr lang="en-US" dirty="0"/>
              <a:t>publishing</a:t>
            </a:r>
            <a:r>
              <a:rPr lang="en-US" baseline="0" dirty="0"/>
              <a:t> to simply keeping up </a:t>
            </a:r>
            <a:r>
              <a:rPr lang="en-US" baseline="0" dirty="0" smtClean="0"/>
              <a:t>the “freshness” of the journal look</a:t>
            </a:r>
          </a:p>
          <a:p>
            <a:pPr marL="171450" indent="-171450">
              <a:buFont typeface="Arial" panose="020B0604020202020204" pitchFamily="34" charset="0"/>
              <a:buChar char="•"/>
            </a:pPr>
            <a:r>
              <a:rPr lang="en-US" dirty="0" smtClean="0"/>
              <a:t>Unsure</a:t>
            </a:r>
            <a:r>
              <a:rPr lang="en-US" baseline="0" dirty="0" smtClean="0"/>
              <a:t> whether editors are </a:t>
            </a:r>
            <a:r>
              <a:rPr lang="en-US" baseline="0" dirty="0"/>
              <a:t>using the features of </a:t>
            </a:r>
            <a:r>
              <a:rPr lang="en-US" baseline="0" dirty="0" smtClean="0"/>
              <a:t>Digital </a:t>
            </a:r>
            <a:r>
              <a:rPr lang="en-US" baseline="0" dirty="0"/>
              <a:t>C</a:t>
            </a:r>
            <a:r>
              <a:rPr lang="en-US" baseline="0" dirty="0" smtClean="0"/>
              <a:t>ommons </a:t>
            </a:r>
            <a:r>
              <a:rPr lang="en-US" baseline="0" dirty="0"/>
              <a:t>to its full functionality (</a:t>
            </a:r>
            <a:r>
              <a:rPr lang="en-US" baseline="0" dirty="0" err="1"/>
              <a:t>eg</a:t>
            </a:r>
            <a:r>
              <a:rPr lang="en-US" baseline="0" dirty="0"/>
              <a:t> the new dashboard)</a:t>
            </a:r>
            <a:endParaRPr lang="en-US" dirty="0"/>
          </a:p>
          <a:p>
            <a:r>
              <a:rPr lang="en-US" sz="1200" b="0" i="0" kern="1200" dirty="0">
                <a:solidFill>
                  <a:schemeClr val="tx1"/>
                </a:solidFill>
                <a:effectLst/>
                <a:latin typeface="Calibri"/>
              </a:rPr>
              <a:t/>
            </a:r>
            <a:br>
              <a:rPr lang="en-US" sz="1200" b="0" i="0" kern="1200" dirty="0">
                <a:solidFill>
                  <a:schemeClr val="tx1"/>
                </a:solidFill>
                <a:effectLst/>
                <a:latin typeface="Calibri"/>
              </a:rPr>
            </a:br>
            <a:r>
              <a:rPr lang="en-US" sz="1200" b="0" i="0" kern="1200" dirty="0">
                <a:solidFill>
                  <a:schemeClr val="tx1"/>
                </a:solidFill>
                <a:effectLst/>
                <a:latin typeface="Calibri"/>
              </a:rPr>
              <a:t>A</a:t>
            </a:r>
            <a:r>
              <a:rPr lang="en-US" sz="1200" b="0" i="0" kern="1200" baseline="0" dirty="0">
                <a:solidFill>
                  <a:schemeClr val="tx1"/>
                </a:solidFill>
                <a:effectLst/>
                <a:latin typeface="Calibri"/>
              </a:rPr>
              <a:t> side </a:t>
            </a:r>
            <a:r>
              <a:rPr lang="en-US" sz="1200" b="0" i="0" kern="1200" baseline="0" dirty="0" smtClean="0">
                <a:solidFill>
                  <a:schemeClr val="tx1"/>
                </a:solidFill>
                <a:effectLst/>
                <a:latin typeface="Calibri"/>
              </a:rPr>
              <a:t>note: Evaluating </a:t>
            </a:r>
            <a:r>
              <a:rPr lang="en-US" sz="1200" b="0" i="0" kern="1200" baseline="0" dirty="0">
                <a:solidFill>
                  <a:schemeClr val="tx1"/>
                </a:solidFill>
                <a:effectLst/>
                <a:latin typeface="Calibri"/>
              </a:rPr>
              <a:t>the status </a:t>
            </a:r>
            <a:r>
              <a:rPr lang="en-US" sz="1200" b="0" i="0" kern="1200" baseline="0" dirty="0" smtClean="0">
                <a:solidFill>
                  <a:schemeClr val="tx1"/>
                </a:solidFill>
                <a:effectLst/>
                <a:latin typeface="Calibri"/>
              </a:rPr>
              <a:t>of UNLV’s own journals is at </a:t>
            </a:r>
            <a:r>
              <a:rPr lang="en-US" sz="1200" b="0" i="0" kern="1200" baseline="0" dirty="0">
                <a:solidFill>
                  <a:schemeClr val="tx1"/>
                </a:solidFill>
                <a:effectLst/>
                <a:latin typeface="Calibri"/>
              </a:rPr>
              <a:t>the intersection of conversations we’re having about evaluating </a:t>
            </a:r>
            <a:r>
              <a:rPr lang="en-US" sz="1200" b="0" i="0" kern="1200" dirty="0">
                <a:solidFill>
                  <a:schemeClr val="tx1"/>
                </a:solidFill>
                <a:effectLst/>
                <a:latin typeface="+mn-lt"/>
                <a:ea typeface="+mn-ea"/>
                <a:cs typeface="+mn-cs"/>
              </a:rPr>
              <a:t>other OA </a:t>
            </a:r>
            <a:r>
              <a:rPr lang="en-US" sz="1200" b="0" i="0" kern="1200" dirty="0" smtClean="0">
                <a:solidFill>
                  <a:schemeClr val="tx1"/>
                </a:solidFill>
                <a:effectLst/>
                <a:latin typeface="+mn-lt"/>
                <a:ea typeface="+mn-ea"/>
                <a:cs typeface="+mn-cs"/>
              </a:rPr>
              <a:t>journals</a:t>
            </a:r>
            <a:endParaRPr lang="en-US" sz="1200" b="0" i="0" kern="1200" dirty="0">
              <a:solidFill>
                <a:schemeClr val="tx1"/>
              </a:solidFill>
              <a:effectLst/>
              <a:latin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Photo </a:t>
            </a:r>
            <a:r>
              <a:rPr lang="en-US" sz="1200" b="0" i="0" kern="1200" dirty="0">
                <a:solidFill>
                  <a:schemeClr val="tx1"/>
                </a:solidFill>
                <a:effectLst/>
                <a:latin typeface="+mn-lt"/>
                <a:ea typeface="+mn-ea"/>
                <a:cs typeface="+mn-cs"/>
              </a:rPr>
              <a:t>credit:</a:t>
            </a:r>
            <a:r>
              <a:rPr lang="en-US" sz="1200" b="0" i="0" kern="1200" baseline="0" dirty="0">
                <a:solidFill>
                  <a:schemeClr val="tx1"/>
                </a:solidFill>
                <a:effectLst/>
                <a:latin typeface="+mn-lt"/>
                <a:ea typeface="+mn-ea"/>
                <a:cs typeface="+mn-cs"/>
              </a:rPr>
              <a:t> https://flic.kr/p/kdAbds </a:t>
            </a:r>
            <a:endParaRPr lang="en-US" sz="1200" b="0" i="0" kern="1200" dirty="0">
              <a:solidFill>
                <a:schemeClr val="tx1"/>
              </a:solidFill>
              <a:effectLst/>
              <a:latin typeface="+mn-lt"/>
              <a:ea typeface="+mn-ea"/>
              <a:cs typeface="+mn-cs"/>
            </a:endParaRPr>
          </a:p>
          <a:p>
            <a:r>
              <a:rPr lang="en-US" dirty="0">
                <a:latin typeface="Calibri"/>
              </a:rPr>
              <a:t/>
            </a:r>
            <a:br>
              <a:rPr lang="en-US" dirty="0">
                <a:latin typeface="Calibri"/>
              </a:rPr>
            </a:br>
            <a:endParaRPr lang="en-US" dirty="0">
              <a:latin typeface="Calibri"/>
            </a:endParaRPr>
          </a:p>
        </p:txBody>
      </p:sp>
      <p:sp>
        <p:nvSpPr>
          <p:cNvPr id="4" name="Slide Number Placeholder 3"/>
          <p:cNvSpPr>
            <a:spLocks noGrp="1"/>
          </p:cNvSpPr>
          <p:nvPr>
            <p:ph type="sldNum" sz="quarter" idx="10"/>
          </p:nvPr>
        </p:nvSpPr>
        <p:spPr/>
        <p:txBody>
          <a:bodyPr/>
          <a:lstStyle/>
          <a:p>
            <a:fld id="{FA56F838-AFCA-41F8-A988-A797952B6C7D}" type="slidenum">
              <a:rPr lang="en-US" smtClean="0"/>
              <a:t>4</a:t>
            </a:fld>
            <a:endParaRPr lang="en-US"/>
          </a:p>
        </p:txBody>
      </p:sp>
    </p:spTree>
    <p:extLst>
      <p:ext uri="{BB962C8B-B14F-4D97-AF65-F5344CB8AC3E}">
        <p14:creationId xmlns:p14="http://schemas.microsoft.com/office/powerpoint/2010/main" val="642203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sz="1200" b="0" i="0" kern="1200" dirty="0">
                <a:solidFill>
                  <a:schemeClr val="tx1"/>
                </a:solidFill>
                <a:effectLst/>
                <a:latin typeface="+mn-lt"/>
              </a:rPr>
              <a:t>On</a:t>
            </a:r>
            <a:r>
              <a:rPr lang="en-US" sz="1200" b="0" i="0" kern="1200" baseline="0" dirty="0">
                <a:solidFill>
                  <a:schemeClr val="tx1"/>
                </a:solidFill>
                <a:effectLst/>
                <a:latin typeface="+mn-lt"/>
              </a:rPr>
              <a:t> the other hand, we started to get requests for help with publishing journals. Several requests came in around the same time and John will say more about those in a bit. But we knew interest was high, and John and library admin had the foresight to see this heightened interest offered an opportunity to formalize the roles in journal publishing at UNLV.</a:t>
            </a:r>
          </a:p>
          <a:p>
            <a:pPr marL="0" lvl="0" indent="0">
              <a:buFont typeface="Arial" panose="020B0604020202020204" pitchFamily="34" charset="0"/>
              <a:buNone/>
            </a:pPr>
            <a:endParaRPr lang="en-US" sz="1200" b="0" i="0" kern="1200" dirty="0">
              <a:solidFill>
                <a:schemeClr val="tx1"/>
              </a:solidFill>
              <a:effectLst/>
              <a:latin typeface="+mn-lt"/>
            </a:endParaRPr>
          </a:p>
          <a:p>
            <a:pPr marL="0" lvl="0" indent="0">
              <a:buFont typeface="Arial" panose="020B0604020202020204" pitchFamily="34" charset="0"/>
              <a:buNone/>
            </a:pPr>
            <a:r>
              <a:rPr lang="en-US" sz="1200" b="0" i="0" kern="1200" dirty="0">
                <a:solidFill>
                  <a:schemeClr val="tx1"/>
                </a:solidFill>
                <a:effectLst/>
                <a:latin typeface="+mn-lt"/>
              </a:rPr>
              <a:t>All 6 journals </a:t>
            </a:r>
          </a:p>
          <a:p>
            <a:pPr marL="0" lvl="0" indent="0">
              <a:buFont typeface="Arial" panose="020B0604020202020204" pitchFamily="34" charset="0"/>
              <a:buNone/>
            </a:pPr>
            <a:r>
              <a:rPr lang="en-US" sz="1200" b="0" i="0" kern="1200" dirty="0">
                <a:solidFill>
                  <a:schemeClr val="tx1"/>
                </a:solidFill>
                <a:effectLst/>
                <a:latin typeface="+mn-lt"/>
              </a:rPr>
              <a:t>(711/12676) </a:t>
            </a:r>
            <a:r>
              <a:rPr lang="en-US" sz="1200" b="1" i="0" kern="1200" dirty="0">
                <a:solidFill>
                  <a:schemeClr val="tx1"/>
                </a:solidFill>
                <a:effectLst/>
                <a:latin typeface="+mn-lt"/>
              </a:rPr>
              <a:t>5.6% of the repository content </a:t>
            </a:r>
            <a:r>
              <a:rPr lang="en-US" sz="1200" b="0" i="0" kern="1200" dirty="0">
                <a:solidFill>
                  <a:schemeClr val="tx1"/>
                </a:solidFill>
                <a:effectLst/>
                <a:latin typeface="+mn-lt"/>
              </a:rPr>
              <a:t>and (376,867/3,323,541  </a:t>
            </a:r>
            <a:r>
              <a:rPr lang="en-US" sz="1200" b="1" i="0" kern="1200" dirty="0">
                <a:solidFill>
                  <a:schemeClr val="tx1"/>
                </a:solidFill>
                <a:effectLst/>
                <a:latin typeface="+mn-lt"/>
              </a:rPr>
              <a:t>11.3 % of the usage</a:t>
            </a:r>
            <a:r>
              <a:rPr lang="en-US" sz="1200" b="0" i="0" kern="1200" dirty="0">
                <a:solidFill>
                  <a:schemeClr val="tx1"/>
                </a:solidFill>
                <a:effectLst/>
                <a:latin typeface="+mn-lt"/>
              </a:rPr>
              <a:t>. </a:t>
            </a:r>
            <a:r>
              <a:rPr lang="en-US" sz="1200" b="1" i="0" kern="1200" dirty="0">
                <a:solidFill>
                  <a:schemeClr val="tx1"/>
                </a:solidFill>
                <a:effectLst/>
                <a:latin typeface="+mn-lt"/>
              </a:rPr>
              <a:t>Avg article use is: 530 downloads </a:t>
            </a:r>
            <a:r>
              <a:rPr lang="en-US" sz="1200" b="0" i="0" kern="1200" dirty="0">
                <a:solidFill>
                  <a:schemeClr val="tx1"/>
                </a:solidFill>
                <a:effectLst/>
                <a:latin typeface="+mn-lt"/>
              </a:rPr>
              <a:t>(all time).</a:t>
            </a:r>
          </a:p>
          <a:p>
            <a:r>
              <a:rPr lang="en-US" dirty="0"/>
              <a:t>Journals both existing</a:t>
            </a:r>
            <a:r>
              <a:rPr lang="en-US" baseline="0" dirty="0"/>
              <a:t> journals last fall and new additions reflect UNLV areas of focus – education, health care in diverse populations, and gaming.</a:t>
            </a:r>
            <a:endParaRPr lang="en-US" dirty="0"/>
          </a:p>
          <a:p>
            <a:endParaRPr lang="en-US" dirty="0"/>
          </a:p>
          <a:p>
            <a:r>
              <a:rPr lang="en-US" dirty="0"/>
              <a:t>Photo</a:t>
            </a:r>
            <a:r>
              <a:rPr lang="en-US" baseline="0" dirty="0"/>
              <a:t> sources:</a:t>
            </a:r>
            <a:endParaRPr lang="en-US" dirty="0"/>
          </a:p>
          <a:p>
            <a:r>
              <a:rPr lang="en-US" dirty="0"/>
              <a:t>Classroom by </a:t>
            </a:r>
            <a:r>
              <a:rPr lang="en-US" dirty="0" err="1"/>
              <a:t>flickr</a:t>
            </a:r>
            <a:r>
              <a:rPr lang="en-US" dirty="0"/>
              <a:t> user</a:t>
            </a:r>
            <a:r>
              <a:rPr lang="en-US" baseline="0" dirty="0"/>
              <a:t> Thomas Favre-</a:t>
            </a:r>
            <a:r>
              <a:rPr lang="en-US" baseline="0" dirty="0" err="1"/>
              <a:t>Bulle</a:t>
            </a:r>
            <a:r>
              <a:rPr lang="en-US" baseline="0" dirty="0"/>
              <a:t> CC BY NC</a:t>
            </a:r>
            <a:r>
              <a:rPr lang="en-US" dirty="0"/>
              <a:t> https://flic.kr/p/y52y</a:t>
            </a:r>
          </a:p>
          <a:p>
            <a:r>
              <a:rPr lang="en-US" dirty="0"/>
              <a:t>Stethoscope</a:t>
            </a:r>
            <a:r>
              <a:rPr lang="en-US" baseline="0" dirty="0"/>
              <a:t> CC0 </a:t>
            </a:r>
            <a:r>
              <a:rPr lang="en-US" dirty="0"/>
              <a:t>https://www.pexels.com/photo/doctor-medical-medicine-stethoscope-34843/</a:t>
            </a:r>
          </a:p>
          <a:p>
            <a:r>
              <a:rPr lang="en-US" dirty="0"/>
              <a:t>Dice CC0</a:t>
            </a:r>
            <a:r>
              <a:rPr lang="en-US" baseline="0" dirty="0"/>
              <a:t> https://www.pexels.com/photo/game-dice-gamble-33968/</a:t>
            </a:r>
            <a:endParaRPr lang="en-US" dirty="0"/>
          </a:p>
        </p:txBody>
      </p:sp>
      <p:sp>
        <p:nvSpPr>
          <p:cNvPr id="4" name="Slide Number Placeholder 3"/>
          <p:cNvSpPr>
            <a:spLocks noGrp="1"/>
          </p:cNvSpPr>
          <p:nvPr>
            <p:ph type="sldNum" sz="quarter" idx="10"/>
          </p:nvPr>
        </p:nvSpPr>
        <p:spPr/>
        <p:txBody>
          <a:bodyPr/>
          <a:lstStyle/>
          <a:p>
            <a:fld id="{FA56F838-AFCA-41F8-A988-A797952B6C7D}" type="slidenum">
              <a:rPr lang="en-US" smtClean="0"/>
              <a:t>5</a:t>
            </a:fld>
            <a:endParaRPr lang="en-US"/>
          </a:p>
        </p:txBody>
      </p:sp>
    </p:spTree>
    <p:extLst>
      <p:ext uri="{BB962C8B-B14F-4D97-AF65-F5344CB8AC3E}">
        <p14:creationId xmlns:p14="http://schemas.microsoft.com/office/powerpoint/2010/main" val="10247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Demand.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Approached </a:t>
            </a:r>
            <a:r>
              <a:rPr lang="en-US" sz="1200" kern="1200" dirty="0">
                <a:solidFill>
                  <a:schemeClr val="tx1"/>
                </a:solidFill>
                <a:effectLst/>
                <a:latin typeface="+mn-lt"/>
                <a:ea typeface="+mn-ea"/>
                <a:cs typeface="+mn-cs"/>
              </a:rPr>
              <a:t>to publish </a:t>
            </a:r>
            <a:r>
              <a:rPr lang="en-US" sz="1200" kern="1200">
                <a:solidFill>
                  <a:schemeClr val="tx1"/>
                </a:solidFill>
                <a:effectLst/>
                <a:latin typeface="+mn-lt"/>
                <a:ea typeface="+mn-ea"/>
                <a:cs typeface="+mn-cs"/>
              </a:rPr>
              <a:t>four </a:t>
            </a:r>
            <a:r>
              <a:rPr lang="en-US" sz="1200" kern="1200" smtClean="0">
                <a:solidFill>
                  <a:schemeClr val="tx1"/>
                </a:solidFill>
                <a:effectLst/>
                <a:latin typeface="+mn-lt"/>
                <a:ea typeface="+mn-ea"/>
                <a:cs typeface="+mn-cs"/>
              </a:rPr>
              <a:t>Open</a:t>
            </a:r>
            <a:r>
              <a:rPr lang="en-US" sz="1200" kern="1200" baseline="0" smtClean="0">
                <a:solidFill>
                  <a:schemeClr val="tx1"/>
                </a:solidFill>
                <a:effectLst/>
                <a:latin typeface="+mn-lt"/>
                <a:ea typeface="+mn-ea"/>
                <a:cs typeface="+mn-cs"/>
              </a:rPr>
              <a:t> Access</a:t>
            </a:r>
            <a:r>
              <a:rPr lang="en-US" sz="1200" kern="120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journals in the span of one year</a:t>
            </a:r>
          </a:p>
          <a:p>
            <a:pPr marL="171450" lvl="0" indent="-171450">
              <a:buFontTx/>
              <a:buChar char="-"/>
            </a:pPr>
            <a:r>
              <a:rPr lang="en-US" sz="1200" kern="1200" dirty="0">
                <a:solidFill>
                  <a:schemeClr val="tx1"/>
                </a:solidFill>
                <a:effectLst/>
                <a:latin typeface="+mn-lt"/>
                <a:ea typeface="+mn-ea"/>
                <a:cs typeface="+mn-cs"/>
              </a:rPr>
              <a:t>Undergraduate Science Group looking to publish UNLV UG work (did not work out)</a:t>
            </a:r>
          </a:p>
          <a:p>
            <a:pPr marL="171450" lvl="0" indent="-171450">
              <a:buFontTx/>
              <a:buChar char="-"/>
            </a:pPr>
            <a:r>
              <a:rPr lang="en-US" sz="1200" kern="1200" dirty="0">
                <a:solidFill>
                  <a:schemeClr val="tx1"/>
                </a:solidFill>
                <a:effectLst/>
                <a:latin typeface="+mn-lt"/>
              </a:rPr>
              <a:t>Journal being dropped by for-profit publisher</a:t>
            </a:r>
          </a:p>
          <a:p>
            <a:pPr marL="171450" lvl="0" indent="-171450">
              <a:buFontTx/>
              <a:buChar char="-"/>
            </a:pPr>
            <a:r>
              <a:rPr lang="en-US" sz="1200" kern="1200" dirty="0">
                <a:solidFill>
                  <a:schemeClr val="tx1"/>
                </a:solidFill>
                <a:effectLst/>
                <a:latin typeface="+mn-lt"/>
              </a:rPr>
              <a:t>Brand new OA journal - </a:t>
            </a:r>
            <a:r>
              <a:rPr lang="en-US" sz="1200" kern="1200" dirty="0">
                <a:solidFill>
                  <a:schemeClr val="tx1"/>
                </a:solidFill>
                <a:effectLst/>
                <a:latin typeface="+mn-lt"/>
                <a:ea typeface="+mn-ea"/>
                <a:cs typeface="+mn-cs"/>
              </a:rPr>
              <a:t>Journal of Research in Technical Careers</a:t>
            </a:r>
          </a:p>
          <a:p>
            <a:pPr marL="171450" lvl="0" indent="-171450">
              <a:buFontTx/>
              <a:buChar char="-"/>
            </a:pPr>
            <a:r>
              <a:rPr lang="en-US" sz="1200" kern="1200" dirty="0">
                <a:solidFill>
                  <a:schemeClr val="tx1"/>
                </a:solidFill>
                <a:effectLst/>
                <a:latin typeface="+mn-lt"/>
                <a:ea typeface="+mn-ea"/>
                <a:cs typeface="+mn-cs"/>
              </a:rPr>
              <a:t>Journal from professional society (did not work out</a:t>
            </a:r>
            <a:r>
              <a:rPr lang="en-US" sz="1200" kern="1200" dirty="0" smtClean="0">
                <a:solidFill>
                  <a:schemeClr val="tx1"/>
                </a:solidFill>
                <a:effectLst/>
                <a:latin typeface="+mn-lt"/>
                <a:ea typeface="+mn-ea"/>
                <a:cs typeface="+mn-cs"/>
              </a:rPr>
              <a:t>)</a:t>
            </a:r>
            <a:endParaRPr lang="en-US" kern="1200" dirty="0">
              <a:solidFill>
                <a:schemeClr val="tx1"/>
              </a:solidFill>
              <a:effectLst/>
              <a:latin typeface="+mn-lt"/>
            </a:endParaRPr>
          </a:p>
          <a:p>
            <a:pPr lvl="1"/>
            <a:endParaRPr lang="en-US" kern="1200" dirty="0">
              <a:solidFill>
                <a:schemeClr val="tx1"/>
              </a:solidFill>
              <a:effectLst/>
              <a:latin typeface="+mn-lt"/>
            </a:endParaRPr>
          </a:p>
          <a:p>
            <a:pPr lvl="0"/>
            <a:r>
              <a:rPr lang="en-US" sz="1200" kern="1200" dirty="0" smtClean="0">
                <a:solidFill>
                  <a:schemeClr val="tx1"/>
                </a:solidFill>
                <a:effectLst/>
                <a:latin typeface="+mn-lt"/>
              </a:rPr>
              <a:t>Opportunity. </a:t>
            </a:r>
          </a:p>
          <a:p>
            <a:pPr marL="171450" lvl="0" indent="-171450">
              <a:buFontTx/>
              <a:buChar char="-"/>
            </a:pPr>
            <a:r>
              <a:rPr lang="en-US" sz="1200" kern="1200" baseline="0" dirty="0" smtClean="0">
                <a:solidFill>
                  <a:schemeClr val="tx1"/>
                </a:solidFill>
                <a:effectLst/>
                <a:latin typeface="+mn-lt"/>
                <a:ea typeface="+mn-ea"/>
                <a:cs typeface="+mn-cs"/>
              </a:rPr>
              <a:t>Digital </a:t>
            </a:r>
            <a:r>
              <a:rPr lang="en-US" sz="1200" kern="1200" baseline="0" dirty="0">
                <a:solidFill>
                  <a:schemeClr val="tx1"/>
                </a:solidFill>
                <a:effectLst/>
                <a:latin typeface="+mn-lt"/>
                <a:ea typeface="+mn-ea"/>
                <a:cs typeface="+mn-cs"/>
              </a:rPr>
              <a:t>Scholarship@UNLV made up of </a:t>
            </a:r>
            <a:r>
              <a:rPr lang="en-US" sz="1200" kern="1200" baseline="0" dirty="0" smtClean="0">
                <a:solidFill>
                  <a:schemeClr val="tx1"/>
                </a:solidFill>
                <a:effectLst/>
                <a:latin typeface="+mn-lt"/>
                <a:ea typeface="+mn-ea"/>
                <a:cs typeface="+mn-cs"/>
              </a:rPr>
              <a:t>staff that were recently hired. Opportunity </a:t>
            </a:r>
            <a:r>
              <a:rPr lang="en-US" sz="1200" kern="1200" baseline="0" dirty="0">
                <a:solidFill>
                  <a:schemeClr val="tx1"/>
                </a:solidFill>
                <a:effectLst/>
                <a:latin typeface="+mn-lt"/>
                <a:ea typeface="+mn-ea"/>
                <a:cs typeface="+mn-cs"/>
              </a:rPr>
              <a:t>to define services for existing and future </a:t>
            </a:r>
            <a:r>
              <a:rPr lang="en-US" sz="1200" kern="1200" baseline="0" dirty="0" smtClean="0">
                <a:solidFill>
                  <a:schemeClr val="tx1"/>
                </a:solidFill>
                <a:effectLst/>
                <a:latin typeface="+mn-lt"/>
                <a:ea typeface="+mn-ea"/>
                <a:cs typeface="+mn-cs"/>
              </a:rPr>
              <a:t>journal in light of new staff.</a:t>
            </a:r>
            <a:endParaRPr lang="en-US" sz="1200" kern="1200" baseline="0" dirty="0">
              <a:solidFill>
                <a:schemeClr val="tx1"/>
              </a:solidFill>
              <a:effectLst/>
              <a:latin typeface="Calibri"/>
              <a:ea typeface="+mn-ea"/>
              <a:cs typeface="+mn-cs"/>
            </a:endParaRPr>
          </a:p>
          <a:p>
            <a:pPr marL="171450" lvl="0" indent="-171450">
              <a:buFontTx/>
              <a:buChar char="-"/>
            </a:pPr>
            <a:endParaRPr lang="en-US" sz="1200" kern="1200" baseline="0" dirty="0">
              <a:solidFill>
                <a:schemeClr val="tx1"/>
              </a:solidFill>
              <a:effectLst/>
              <a:latin typeface="Calibri"/>
              <a:ea typeface="+mn-ea"/>
              <a:cs typeface="+mn-cs"/>
            </a:endParaRPr>
          </a:p>
          <a:p>
            <a:pPr marL="0" lvl="0" indent="0">
              <a:buFontTx/>
              <a:buNone/>
            </a:pPr>
            <a:r>
              <a:rPr lang="en-US" sz="1200" kern="1200" baseline="0" dirty="0" smtClean="0">
                <a:solidFill>
                  <a:schemeClr val="tx1"/>
                </a:solidFill>
                <a:effectLst/>
                <a:latin typeface="+mn-lt"/>
                <a:ea typeface="+mn-ea"/>
                <a:cs typeface="+mn-cs"/>
              </a:rPr>
              <a:t>Asked.</a:t>
            </a:r>
            <a:endParaRPr lang="en-US" sz="1200" kern="1200" baseline="0" dirty="0">
              <a:solidFill>
                <a:schemeClr val="tx1"/>
              </a:solidFill>
              <a:effectLst/>
              <a:latin typeface="+mn-lt"/>
              <a:ea typeface="+mn-ea"/>
              <a:cs typeface="+mn-cs"/>
            </a:endParaRPr>
          </a:p>
          <a:p>
            <a:pPr marL="171450" lvl="0" indent="-171450">
              <a:buFontTx/>
              <a:buChar char="-"/>
            </a:pPr>
            <a:r>
              <a:rPr lang="en-US" sz="1200" kern="1200" baseline="0" dirty="0" smtClean="0">
                <a:solidFill>
                  <a:schemeClr val="tx1"/>
                </a:solidFill>
                <a:effectLst/>
                <a:latin typeface="+mn-lt"/>
                <a:ea typeface="+mn-ea"/>
                <a:cs typeface="+mn-cs"/>
              </a:rPr>
              <a:t>Division </a:t>
            </a:r>
            <a:r>
              <a:rPr lang="en-US" sz="1200" kern="1200" baseline="0" dirty="0">
                <a:solidFill>
                  <a:schemeClr val="tx1"/>
                </a:solidFill>
                <a:effectLst/>
                <a:latin typeface="+mn-lt"/>
                <a:ea typeface="+mn-ea"/>
                <a:cs typeface="+mn-cs"/>
              </a:rPr>
              <a:t>Director and Dean pushed the Digital Scholarship unit to define its role with respect to OA </a:t>
            </a:r>
            <a:r>
              <a:rPr lang="en-US" sz="1200" kern="1200" baseline="0" dirty="0" smtClean="0">
                <a:solidFill>
                  <a:schemeClr val="tx1"/>
                </a:solidFill>
                <a:effectLst/>
                <a:latin typeface="+mn-lt"/>
                <a:ea typeface="+mn-ea"/>
                <a:cs typeface="+mn-cs"/>
              </a:rPr>
              <a:t>Journals</a:t>
            </a:r>
            <a:endParaRPr lang="en-US" sz="1200" kern="1200" baseline="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a:defRPr/>
            </a:pPr>
            <a:r>
              <a:rPr lang="en-US" sz="1200" kern="1200" dirty="0">
                <a:solidFill>
                  <a:schemeClr val="tx1"/>
                </a:solidFill>
                <a:effectLst/>
                <a:latin typeface="+mn-lt"/>
                <a:ea typeface="+mn-ea"/>
                <a:cs typeface="+mn-cs"/>
              </a:rPr>
              <a:t>Photo credit:</a:t>
            </a:r>
            <a:r>
              <a:rPr lang="en-US" sz="1200" kern="1200" baseline="0" dirty="0">
                <a:solidFill>
                  <a:schemeClr val="tx1"/>
                </a:solidFill>
                <a:effectLst/>
                <a:latin typeface="+mn-lt"/>
                <a:ea typeface="+mn-ea"/>
                <a:cs typeface="+mn-cs"/>
              </a:rPr>
              <a:t> “David Tennant in Hamlet” </a:t>
            </a:r>
            <a:r>
              <a:rPr lang="en-US" sz="1200" kern="1200" baseline="0" dirty="0" err="1">
                <a:solidFill>
                  <a:schemeClr val="tx1"/>
                </a:solidFill>
                <a:effectLst/>
                <a:latin typeface="+mn-lt"/>
                <a:ea typeface="+mn-ea"/>
                <a:cs typeface="+mn-cs"/>
              </a:rPr>
              <a:t>Lisby</a:t>
            </a:r>
            <a:r>
              <a:rPr lang="en-US" sz="1200" kern="1200" baseline="0" dirty="0">
                <a:solidFill>
                  <a:schemeClr val="tx1"/>
                </a:solidFill>
                <a:effectLst/>
                <a:latin typeface="+mn-lt"/>
                <a:ea typeface="+mn-ea"/>
                <a:cs typeface="+mn-cs"/>
              </a:rPr>
              <a:t> Flickr CC BY-NC-S https</a:t>
            </a:r>
            <a:r>
              <a:rPr lang="en-US" sz="1200" kern="1200" baseline="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flic.kr</a:t>
            </a:r>
            <a:r>
              <a:rPr lang="en-US" sz="1200" kern="1200" dirty="0" smtClean="0">
                <a:solidFill>
                  <a:schemeClr val="tx1"/>
                </a:solidFill>
                <a:effectLst/>
                <a:latin typeface="+mn-lt"/>
                <a:ea typeface="+mn-ea"/>
                <a:cs typeface="+mn-cs"/>
              </a:rPr>
              <a:t>/p/6nAS </a:t>
            </a:r>
            <a:r>
              <a:rPr lang="en-US" sz="1200" kern="1200" dirty="0">
                <a:solidFill>
                  <a:schemeClr val="tx1"/>
                </a:solidFill>
                <a:effectLst/>
                <a:latin typeface="+mn-lt"/>
                <a:ea typeface="+mn-ea"/>
                <a:cs typeface="+mn-cs"/>
              </a:rPr>
              <a:t> </a:t>
            </a:r>
            <a:br>
              <a:rPr lang="en-US" sz="1200" kern="1200" dirty="0">
                <a:solidFill>
                  <a:schemeClr val="tx1"/>
                </a:solidFill>
                <a:effectLst/>
                <a:latin typeface="+mn-lt"/>
                <a:ea typeface="+mn-ea"/>
                <a:cs typeface="+mn-cs"/>
              </a:rPr>
            </a:br>
            <a:r>
              <a:rPr lang="en-US" sz="1200" kern="1200" dirty="0">
                <a:solidFill>
                  <a:schemeClr val="tx1"/>
                </a:solidFill>
                <a:effectLst/>
                <a:latin typeface="Calibri"/>
              </a:rPr>
              <a:t> </a:t>
            </a:r>
            <a:endParaRPr lang="en-US" sz="1200" kern="1200" baseline="0" dirty="0">
              <a:solidFill>
                <a:schemeClr val="tx1"/>
              </a:solidFill>
              <a:effectLst/>
              <a:latin typeface="Calibri"/>
            </a:endParaRPr>
          </a:p>
          <a:p>
            <a:r>
              <a:rPr lang="en-US" sz="1200" kern="1200" baseline="0" dirty="0">
                <a:solidFill>
                  <a:schemeClr val="tx1"/>
                </a:solidFill>
                <a:effectLst/>
                <a:latin typeface="Calibri"/>
              </a:rPr>
              <a:t/>
            </a:r>
            <a:br>
              <a:rPr lang="en-US" sz="1200" kern="1200" baseline="0" dirty="0">
                <a:solidFill>
                  <a:schemeClr val="tx1"/>
                </a:solidFill>
                <a:effectLst/>
                <a:latin typeface="Calibri"/>
              </a:rPr>
            </a:br>
            <a:r>
              <a:rPr lang="en-US" sz="1200" kern="1200" baseline="0" dirty="0">
                <a:solidFill>
                  <a:schemeClr val="tx1"/>
                </a:solidFill>
                <a:effectLst/>
                <a:latin typeface="Calibri"/>
              </a:rPr>
              <a:t/>
            </a:r>
            <a:br>
              <a:rPr lang="en-US" sz="1200" kern="1200" baseline="0" dirty="0">
                <a:solidFill>
                  <a:schemeClr val="tx1"/>
                </a:solidFill>
                <a:effectLst/>
                <a:latin typeface="Calibri"/>
              </a:rPr>
            </a:br>
            <a:endParaRPr lang="en-US" sz="1200" kern="1200" baseline="0" dirty="0">
              <a:solidFill>
                <a:schemeClr val="tx1"/>
              </a:solidFill>
              <a:effectLst/>
              <a:latin typeface="Calibri"/>
            </a:endParaRP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56F838-AFCA-41F8-A988-A797952B6C7D}" type="slidenum">
              <a:rPr lang="en-US" smtClean="0"/>
              <a:t>6</a:t>
            </a:fld>
            <a:endParaRPr lang="en-US"/>
          </a:p>
        </p:txBody>
      </p:sp>
    </p:spTree>
    <p:extLst>
      <p:ext uri="{BB962C8B-B14F-4D97-AF65-F5344CB8AC3E}">
        <p14:creationId xmlns:p14="http://schemas.microsoft.com/office/powerpoint/2010/main" val="994918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Publishing roles</a:t>
            </a:r>
          </a:p>
          <a:p>
            <a:pPr lvl="0"/>
            <a:r>
              <a:rPr lang="en-US" sz="1200" kern="1200" dirty="0">
                <a:solidFill>
                  <a:schemeClr val="tx1"/>
                </a:solidFill>
                <a:effectLst/>
                <a:latin typeface="+mn-lt"/>
                <a:ea typeface="+mn-ea"/>
                <a:cs typeface="+mn-cs"/>
              </a:rPr>
              <a:t>- Preservation,</a:t>
            </a:r>
            <a:r>
              <a:rPr lang="en-US" sz="1200" kern="1200" baseline="0" dirty="0">
                <a:solidFill>
                  <a:schemeClr val="tx1"/>
                </a:solidFill>
                <a:effectLst/>
                <a:latin typeface="+mn-lt"/>
                <a:ea typeface="+mn-ea"/>
                <a:cs typeface="+mn-cs"/>
              </a:rPr>
              <a:t> Sustainability, Access (</a:t>
            </a:r>
            <a:r>
              <a:rPr lang="en-US" sz="1200" kern="1200" baseline="0" dirty="0" err="1" smtClean="0">
                <a:solidFill>
                  <a:schemeClr val="tx1"/>
                </a:solidFill>
                <a:effectLst/>
                <a:latin typeface="+mn-lt"/>
                <a:ea typeface="+mn-ea"/>
                <a:cs typeface="+mn-cs"/>
              </a:rPr>
              <a:t>dois</a:t>
            </a:r>
            <a:r>
              <a:rPr lang="en-US" sz="1200" kern="1200" baseline="0" dirty="0" smtClean="0">
                <a:solidFill>
                  <a:schemeClr val="tx1"/>
                </a:solidFill>
                <a:effectLst/>
                <a:latin typeface="+mn-lt"/>
                <a:ea typeface="+mn-ea"/>
                <a:cs typeface="+mn-cs"/>
              </a:rPr>
              <a:t>, </a:t>
            </a:r>
            <a:r>
              <a:rPr lang="en-US" sz="1200" kern="1200" baseline="0" dirty="0">
                <a:solidFill>
                  <a:schemeClr val="tx1"/>
                </a:solidFill>
                <a:effectLst/>
                <a:latin typeface="+mn-lt"/>
                <a:ea typeface="+mn-ea"/>
                <a:cs typeface="+mn-cs"/>
              </a:rPr>
              <a:t>cataloging, promotion to A&amp;Is), Quality (copyediting, branding), </a:t>
            </a:r>
            <a:r>
              <a:rPr lang="en-US" sz="1200" kern="1200" baseline="0" dirty="0" smtClean="0">
                <a:solidFill>
                  <a:schemeClr val="tx1"/>
                </a:solidFill>
                <a:effectLst/>
                <a:latin typeface="+mn-lt"/>
                <a:ea typeface="+mn-ea"/>
                <a:cs typeface="+mn-cs"/>
              </a:rPr>
              <a:t>Ownership</a:t>
            </a:r>
            <a:r>
              <a:rPr lang="en-US" sz="1200" kern="1200" baseline="0" dirty="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Financial </a:t>
            </a:r>
            <a:r>
              <a:rPr lang="en-US" sz="1200" kern="1200" baseline="0" dirty="0">
                <a:solidFill>
                  <a:schemeClr val="tx1"/>
                </a:solidFill>
                <a:effectLst/>
                <a:latin typeface="+mn-lt"/>
                <a:ea typeface="+mn-ea"/>
                <a:cs typeface="+mn-cs"/>
              </a:rPr>
              <a:t>S</a:t>
            </a:r>
            <a:r>
              <a:rPr lang="en-US" sz="1200" kern="1200" baseline="0" dirty="0" smtClean="0">
                <a:solidFill>
                  <a:schemeClr val="tx1"/>
                </a:solidFill>
                <a:effectLst/>
                <a:latin typeface="+mn-lt"/>
                <a:ea typeface="+mn-ea"/>
                <a:cs typeface="+mn-cs"/>
              </a:rPr>
              <a:t>upport</a:t>
            </a:r>
            <a:endParaRPr lang="en-US" sz="1200" kern="1200" baseline="0" dirty="0">
              <a:solidFill>
                <a:schemeClr val="tx1"/>
              </a:solidFill>
              <a:effectLst/>
              <a:latin typeface="+mn-lt"/>
              <a:ea typeface="+mn-ea"/>
              <a:cs typeface="+mn-cs"/>
            </a:endParaRPr>
          </a:p>
          <a:p>
            <a:pPr lvl="0"/>
            <a:endParaRPr lang="en-US" sz="1200" kern="1200" baseline="0" dirty="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Additional decision points</a:t>
            </a:r>
            <a:endParaRPr lang="en-US" sz="1200" kern="1200" dirty="0">
              <a:solidFill>
                <a:schemeClr val="tx1"/>
              </a:solidFill>
              <a:effectLst/>
              <a:latin typeface="+mn-lt"/>
              <a:ea typeface="+mn-ea"/>
              <a:cs typeface="+mn-cs"/>
            </a:endParaRPr>
          </a:p>
          <a:p>
            <a:pPr marL="171450" lvl="0" indent="-171450">
              <a:buFontTx/>
              <a:buChar char="-"/>
            </a:pPr>
            <a:r>
              <a:rPr lang="en-US" sz="1200" kern="1200" dirty="0" smtClean="0">
                <a:solidFill>
                  <a:schemeClr val="tx1"/>
                </a:solidFill>
                <a:effectLst/>
                <a:latin typeface="+mn-lt"/>
                <a:ea typeface="+mn-ea"/>
                <a:cs typeface="+mn-cs"/>
              </a:rPr>
              <a:t>What </a:t>
            </a:r>
            <a:r>
              <a:rPr lang="en-US" sz="1200" kern="1200" dirty="0">
                <a:solidFill>
                  <a:schemeClr val="tx1"/>
                </a:solidFill>
                <a:effectLst/>
                <a:latin typeface="+mn-lt"/>
                <a:ea typeface="+mn-ea"/>
                <a:cs typeface="+mn-cs"/>
              </a:rPr>
              <a:t>constitutes a publisher?  Student Group, Faculty, Department, School, outside institution</a:t>
            </a:r>
            <a:r>
              <a:rPr lang="en-US" sz="1200" kern="1200" dirty="0" smtClean="0">
                <a:solidFill>
                  <a:schemeClr val="tx1"/>
                </a:solidFill>
                <a:effectLst/>
                <a:latin typeface="+mn-lt"/>
                <a:ea typeface="+mn-ea"/>
                <a:cs typeface="+mn-cs"/>
              </a:rPr>
              <a:t>? No one?</a:t>
            </a:r>
          </a:p>
          <a:p>
            <a:pPr marL="171450" lvl="0" indent="-171450">
              <a:buFontTx/>
              <a:buChar char="-"/>
            </a:pPr>
            <a:r>
              <a:rPr lang="en-US" sz="1200" kern="1200" dirty="0" smtClean="0">
                <a:solidFill>
                  <a:schemeClr val="tx1"/>
                </a:solidFill>
                <a:effectLst/>
                <a:latin typeface="+mn-lt"/>
                <a:ea typeface="+mn-ea"/>
                <a:cs typeface="+mn-cs"/>
              </a:rPr>
              <a:t>Require</a:t>
            </a:r>
            <a:r>
              <a:rPr lang="en-US" sz="1200" kern="1200" baseline="0" dirty="0" smtClean="0">
                <a:solidFill>
                  <a:schemeClr val="tx1"/>
                </a:solidFill>
                <a:effectLst/>
                <a:latin typeface="+mn-lt"/>
                <a:ea typeface="+mn-ea"/>
                <a:cs typeface="+mn-cs"/>
              </a:rPr>
              <a:t> publishers to pay for </a:t>
            </a:r>
            <a:r>
              <a:rPr lang="en-US" sz="1200" kern="1200" baseline="0" dirty="0" err="1" smtClean="0">
                <a:solidFill>
                  <a:schemeClr val="tx1"/>
                </a:solidFill>
                <a:effectLst/>
                <a:latin typeface="+mn-lt"/>
                <a:ea typeface="+mn-ea"/>
                <a:cs typeface="+mn-cs"/>
              </a:rPr>
              <a:t>bepress</a:t>
            </a:r>
            <a:r>
              <a:rPr lang="en-US" sz="1200" kern="1200" baseline="0" dirty="0" smtClean="0">
                <a:solidFill>
                  <a:schemeClr val="tx1"/>
                </a:solidFill>
                <a:effectLst/>
                <a:latin typeface="+mn-lt"/>
                <a:ea typeface="+mn-ea"/>
                <a:cs typeface="+mn-cs"/>
              </a:rPr>
              <a:t>’ publishing services?  Pay for hosting OA Journal?</a:t>
            </a:r>
          </a:p>
          <a:p>
            <a:pPr marL="171450" lvl="0" indent="-171450">
              <a:buFontTx/>
              <a:buChar char="-"/>
            </a:pPr>
            <a:r>
              <a:rPr lang="en-US" sz="1200" kern="1200" dirty="0" smtClean="0">
                <a:solidFill>
                  <a:schemeClr val="tx1"/>
                </a:solidFill>
                <a:effectLst/>
                <a:latin typeface="+mn-lt"/>
                <a:ea typeface="+mn-ea"/>
                <a:cs typeface="+mn-cs"/>
              </a:rPr>
              <a:t>Editorial </a:t>
            </a:r>
            <a:r>
              <a:rPr lang="en-US" sz="1200" kern="1200" dirty="0">
                <a:solidFill>
                  <a:schemeClr val="tx1"/>
                </a:solidFill>
                <a:effectLst/>
                <a:latin typeface="+mn-lt"/>
                <a:ea typeface="+mn-ea"/>
                <a:cs typeface="+mn-cs"/>
              </a:rPr>
              <a:t>board </a:t>
            </a:r>
            <a:r>
              <a:rPr lang="en-US" sz="1200" kern="1200" dirty="0" smtClean="0">
                <a:solidFill>
                  <a:schemeClr val="tx1"/>
                </a:solidFill>
                <a:effectLst/>
                <a:latin typeface="+mn-lt"/>
                <a:ea typeface="+mn-ea"/>
                <a:cs typeface="+mn-cs"/>
              </a:rPr>
              <a:t>participation for library staff?</a:t>
            </a:r>
            <a:endParaRPr lang="en-US" sz="1200" kern="1200" dirty="0">
              <a:solidFill>
                <a:schemeClr val="tx1"/>
              </a:solidFill>
              <a:effectLst/>
              <a:latin typeface="+mn-lt"/>
              <a:ea typeface="+mn-ea"/>
              <a:cs typeface="+mn-cs"/>
            </a:endParaRPr>
          </a:p>
          <a:p>
            <a:pPr marL="171450" lvl="0" indent="-171450">
              <a:buFontTx/>
              <a:buChar char="-"/>
            </a:pPr>
            <a:r>
              <a:rPr lang="en-US" sz="1200" kern="1200" dirty="0" smtClean="0">
                <a:solidFill>
                  <a:schemeClr val="tx1"/>
                </a:solidFill>
                <a:effectLst/>
                <a:latin typeface="+mn-lt"/>
                <a:ea typeface="+mn-ea"/>
                <a:cs typeface="+mn-cs"/>
              </a:rPr>
              <a:t>Scope</a:t>
            </a:r>
            <a:r>
              <a:rPr lang="en-US" sz="1200" kern="1200" dirty="0">
                <a:solidFill>
                  <a:schemeClr val="tx1"/>
                </a:solidFill>
                <a:effectLst/>
                <a:latin typeface="+mn-lt"/>
                <a:ea typeface="+mn-ea"/>
                <a:cs typeface="+mn-cs"/>
              </a:rPr>
              <a:t>?  What type of</a:t>
            </a:r>
            <a:r>
              <a:rPr lang="en-US" sz="1200" kern="1200" baseline="0" dirty="0">
                <a:solidFill>
                  <a:schemeClr val="tx1"/>
                </a:solidFill>
                <a:effectLst/>
                <a:latin typeface="+mn-lt"/>
                <a:ea typeface="+mn-ea"/>
                <a:cs typeface="+mn-cs"/>
              </a:rPr>
              <a:t> journal do we want to be associated with?  UNLV affiliation?</a:t>
            </a:r>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Photo</a:t>
            </a:r>
            <a:r>
              <a:rPr lang="en-US" sz="1200" b="0" i="0" kern="1200" baseline="0" dirty="0">
                <a:solidFill>
                  <a:schemeClr val="tx1"/>
                </a:solidFill>
                <a:effectLst/>
                <a:latin typeface="+mn-lt"/>
                <a:ea typeface="+mn-ea"/>
                <a:cs typeface="+mn-cs"/>
              </a:rPr>
              <a:t> credit: “Question Marks” </a:t>
            </a:r>
            <a:r>
              <a:rPr lang="en-US" sz="1200" b="0" i="0" kern="1200" baseline="0" dirty="0" err="1">
                <a:solidFill>
                  <a:schemeClr val="tx1"/>
                </a:solidFill>
                <a:effectLst/>
                <a:latin typeface="+mn-lt"/>
                <a:ea typeface="+mn-ea"/>
                <a:cs typeface="+mn-cs"/>
              </a:rPr>
              <a:t>Pixabay</a:t>
            </a:r>
            <a:r>
              <a:rPr lang="en-US" sz="1200" b="0" i="0" kern="1200" baseline="0" dirty="0">
                <a:solidFill>
                  <a:schemeClr val="tx1"/>
                </a:solidFill>
                <a:effectLst/>
                <a:latin typeface="+mn-lt"/>
                <a:ea typeface="+mn-ea"/>
                <a:cs typeface="+mn-cs"/>
              </a:rPr>
              <a:t> CC 0 </a:t>
            </a:r>
            <a:r>
              <a:rPr lang="en-US" dirty="0"/>
              <a:t>https://</a:t>
            </a:r>
            <a:r>
              <a:rPr lang="en-US" dirty="0" err="1"/>
              <a:t>pixabay.com</a:t>
            </a:r>
            <a:r>
              <a:rPr lang="en-US" dirty="0"/>
              <a:t>/photo-2215/</a:t>
            </a:r>
          </a:p>
        </p:txBody>
      </p:sp>
      <p:sp>
        <p:nvSpPr>
          <p:cNvPr id="4" name="Slide Number Placeholder 3"/>
          <p:cNvSpPr>
            <a:spLocks noGrp="1"/>
          </p:cNvSpPr>
          <p:nvPr>
            <p:ph type="sldNum" sz="quarter" idx="10"/>
          </p:nvPr>
        </p:nvSpPr>
        <p:spPr/>
        <p:txBody>
          <a:bodyPr/>
          <a:lstStyle/>
          <a:p>
            <a:fld id="{FA56F838-AFCA-41F8-A988-A797952B6C7D}" type="slidenum">
              <a:rPr lang="en-US" smtClean="0"/>
              <a:t>7</a:t>
            </a:fld>
            <a:endParaRPr lang="en-US"/>
          </a:p>
        </p:txBody>
      </p:sp>
    </p:spTree>
    <p:extLst>
      <p:ext uri="{BB962C8B-B14F-4D97-AF65-F5344CB8AC3E}">
        <p14:creationId xmlns:p14="http://schemas.microsoft.com/office/powerpoint/2010/main" val="482457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a:rPr>
              <a:t>Deliberately defining our role as host.</a:t>
            </a:r>
          </a:p>
          <a:p>
            <a:pPr marL="171450" indent="-171450">
              <a:buFontTx/>
              <a:buChar char="-"/>
            </a:pPr>
            <a:r>
              <a:rPr lang="en-US" baseline="0" dirty="0" smtClean="0">
                <a:latin typeface="Calibri"/>
              </a:rPr>
              <a:t>List of library duties mesh with what our vendor provides</a:t>
            </a:r>
          </a:p>
          <a:p>
            <a:pPr marL="628650" lvl="1" indent="-171450">
              <a:buFontTx/>
              <a:buChar char="-"/>
            </a:pPr>
            <a:r>
              <a:rPr lang="en-US" baseline="0" dirty="0" smtClean="0">
                <a:latin typeface="Calibri"/>
              </a:rPr>
              <a:t>Platform to access and publish journal</a:t>
            </a:r>
          </a:p>
          <a:p>
            <a:pPr marL="628650" lvl="1" indent="-171450">
              <a:buFontTx/>
              <a:buChar char="-"/>
            </a:pPr>
            <a:r>
              <a:rPr lang="en-US" baseline="0" dirty="0" smtClean="0">
                <a:latin typeface="Calibri"/>
              </a:rPr>
              <a:t>Provide around the clock access</a:t>
            </a:r>
          </a:p>
          <a:p>
            <a:pPr marL="628650" lvl="1" indent="-171450">
              <a:buFontTx/>
              <a:buChar char="-"/>
            </a:pPr>
            <a:r>
              <a:rPr lang="en-US" baseline="0" dirty="0" smtClean="0">
                <a:latin typeface="Calibri"/>
              </a:rPr>
              <a:t>We advise and assist, we do not make decisions.  Also point publishers to </a:t>
            </a:r>
            <a:r>
              <a:rPr lang="en-US" baseline="0" dirty="0" err="1" smtClean="0">
                <a:latin typeface="Calibri"/>
              </a:rPr>
              <a:t>bepress</a:t>
            </a:r>
            <a:r>
              <a:rPr lang="en-US" baseline="0" dirty="0" smtClean="0">
                <a:latin typeface="Calibri"/>
              </a:rPr>
              <a:t> (our IR vendor) support.</a:t>
            </a:r>
          </a:p>
          <a:p>
            <a:pPr marL="628650" lvl="1" indent="-171450">
              <a:buFontTx/>
              <a:buChar char="-"/>
            </a:pPr>
            <a:endParaRPr lang="en-US" baseline="0" dirty="0" smtClean="0">
              <a:latin typeface="Calibri"/>
            </a:endParaRPr>
          </a:p>
          <a:p>
            <a:pPr marL="171450" lvl="0" indent="-171450">
              <a:buFontTx/>
              <a:buChar char="-"/>
            </a:pPr>
            <a:r>
              <a:rPr lang="en-US" baseline="0" dirty="0" smtClean="0">
                <a:latin typeface="Calibri"/>
              </a:rPr>
              <a:t>Publishers will </a:t>
            </a:r>
          </a:p>
          <a:p>
            <a:pPr marL="628650" lvl="1" indent="-171450">
              <a:buFontTx/>
              <a:buChar char="-"/>
            </a:pPr>
            <a:r>
              <a:rPr lang="en-US" baseline="0" dirty="0" smtClean="0">
                <a:latin typeface="Calibri"/>
              </a:rPr>
              <a:t>Get content, including call for papers, reviewing, and handling author agreements</a:t>
            </a:r>
          </a:p>
          <a:p>
            <a:pPr marL="628650" lvl="1" indent="-171450">
              <a:buFontTx/>
              <a:buChar char="-"/>
            </a:pPr>
            <a:r>
              <a:rPr lang="en-US" baseline="0" dirty="0" smtClean="0">
                <a:latin typeface="Calibri"/>
              </a:rPr>
              <a:t>Determine policies such as retention of copyright, charging article processing fees, make up of editorial board, etc.</a:t>
            </a:r>
          </a:p>
          <a:p>
            <a:pPr marL="628650" lvl="1" indent="-171450">
              <a:buFontTx/>
              <a:buChar char="-"/>
            </a:pPr>
            <a:r>
              <a:rPr lang="en-US" baseline="0" dirty="0" smtClean="0">
                <a:latin typeface="Calibri"/>
              </a:rPr>
              <a:t>Will work with </a:t>
            </a:r>
            <a:r>
              <a:rPr lang="en-US" baseline="0" dirty="0" err="1" smtClean="0">
                <a:latin typeface="Calibri"/>
              </a:rPr>
              <a:t>bepress</a:t>
            </a:r>
            <a:r>
              <a:rPr lang="en-US" baseline="0" dirty="0" smtClean="0">
                <a:latin typeface="Calibri"/>
              </a:rPr>
              <a:t>  to create look/feel of journal site</a:t>
            </a:r>
          </a:p>
          <a:p>
            <a:pPr marL="628650" lvl="1" indent="-171450">
              <a:buFontTx/>
              <a:buChar char="-"/>
            </a:pPr>
            <a:endParaRPr lang="en-US" baseline="0" dirty="0">
              <a:latin typeface="Calibri"/>
            </a:endParaRPr>
          </a:p>
          <a:p>
            <a:r>
              <a:rPr lang="en-US" sz="1200" b="0" i="0" kern="1200" dirty="0" smtClean="0">
                <a:solidFill>
                  <a:schemeClr val="tx1"/>
                </a:solidFill>
                <a:effectLst/>
                <a:latin typeface="+mn-lt"/>
                <a:ea typeface="+mn-ea"/>
                <a:cs typeface="+mn-cs"/>
              </a:rPr>
              <a:t>Photo</a:t>
            </a:r>
            <a:r>
              <a:rPr lang="en-US" sz="1200" b="0" i="0" kern="1200" baseline="0" dirty="0" smtClean="0">
                <a:solidFill>
                  <a:schemeClr val="tx1"/>
                </a:solidFill>
                <a:effectLst/>
                <a:latin typeface="+mn-lt"/>
                <a:ea typeface="+mn-ea"/>
                <a:cs typeface="+mn-cs"/>
              </a:rPr>
              <a:t> </a:t>
            </a:r>
            <a:r>
              <a:rPr lang="en-US" sz="1200" b="0" i="0" kern="1200" baseline="0" dirty="0">
                <a:solidFill>
                  <a:schemeClr val="tx1"/>
                </a:solidFill>
                <a:effectLst/>
                <a:latin typeface="+mn-lt"/>
                <a:ea typeface="+mn-ea"/>
                <a:cs typeface="+mn-cs"/>
              </a:rPr>
              <a:t>credit: “shaking hands” Casa Thomas Jefferson Flickr CC BY-NC-ND https://</a:t>
            </a:r>
            <a:r>
              <a:rPr lang="en-US" sz="1200" b="0" i="0" kern="1200" baseline="0" dirty="0" err="1">
                <a:solidFill>
                  <a:schemeClr val="tx1"/>
                </a:solidFill>
                <a:effectLst/>
                <a:latin typeface="+mn-lt"/>
                <a:ea typeface="+mn-ea"/>
                <a:cs typeface="+mn-cs"/>
              </a:rPr>
              <a:t>flic.kr</a:t>
            </a:r>
            <a:r>
              <a:rPr lang="en-US" sz="1200" b="0" i="0" kern="1200" baseline="0" dirty="0">
                <a:solidFill>
                  <a:schemeClr val="tx1"/>
                </a:solidFill>
                <a:effectLst/>
                <a:latin typeface="+mn-lt"/>
                <a:ea typeface="+mn-ea"/>
                <a:cs typeface="+mn-cs"/>
              </a:rPr>
              <a:t>/p/</a:t>
            </a:r>
            <a:r>
              <a:rPr lang="en-US" sz="1200" b="0" i="0" kern="1200" baseline="0" dirty="0" err="1">
                <a:solidFill>
                  <a:schemeClr val="tx1"/>
                </a:solidFill>
                <a:effectLst/>
                <a:latin typeface="+mn-lt"/>
                <a:ea typeface="+mn-ea"/>
                <a:cs typeface="+mn-cs"/>
              </a:rPr>
              <a:t>bBooxK</a:t>
            </a:r>
            <a:r>
              <a:rPr lang="en-US" sz="1200" b="0" i="0" kern="1200" baseline="0" dirty="0">
                <a:solidFill>
                  <a:schemeClr val="tx1"/>
                </a:solidFill>
                <a:effectLst/>
                <a:latin typeface="+mn-lt"/>
                <a:ea typeface="+mn-ea"/>
                <a:cs typeface="+mn-cs"/>
              </a:rPr>
              <a:t> </a:t>
            </a:r>
          </a:p>
          <a:p>
            <a:r>
              <a:rPr lang="en-US" sz="1200" kern="1200" dirty="0">
                <a:solidFill>
                  <a:schemeClr val="tx1"/>
                </a:solidFill>
                <a:effectLst/>
                <a:latin typeface="Calibri"/>
              </a:rPr>
              <a:t/>
            </a:r>
            <a:br>
              <a:rPr lang="en-US" sz="1200" kern="1200" dirty="0">
                <a:solidFill>
                  <a:schemeClr val="tx1"/>
                </a:solidFill>
                <a:effectLst/>
                <a:latin typeface="Calibri"/>
              </a:rPr>
            </a:br>
            <a:endParaRPr lang="en-US" sz="1200" kern="1200" dirty="0">
              <a:solidFill>
                <a:schemeClr val="tx1"/>
              </a:solidFill>
              <a:effectLst/>
              <a:latin typeface="Calibri"/>
            </a:endParaRPr>
          </a:p>
        </p:txBody>
      </p:sp>
      <p:sp>
        <p:nvSpPr>
          <p:cNvPr id="4" name="Slide Number Placeholder 3"/>
          <p:cNvSpPr>
            <a:spLocks noGrp="1"/>
          </p:cNvSpPr>
          <p:nvPr>
            <p:ph type="sldNum" sz="quarter" idx="10"/>
          </p:nvPr>
        </p:nvSpPr>
        <p:spPr/>
        <p:txBody>
          <a:bodyPr/>
          <a:lstStyle/>
          <a:p>
            <a:fld id="{FA56F838-AFCA-41F8-A988-A797952B6C7D}" type="slidenum">
              <a:rPr lang="en-US" smtClean="0"/>
              <a:t>8</a:t>
            </a:fld>
            <a:endParaRPr lang="en-US"/>
          </a:p>
        </p:txBody>
      </p:sp>
    </p:spTree>
    <p:extLst>
      <p:ext uri="{BB962C8B-B14F-4D97-AF65-F5344CB8AC3E}">
        <p14:creationId xmlns:p14="http://schemas.microsoft.com/office/powerpoint/2010/main" val="1819524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a:rPr>
              <a:t>See</a:t>
            </a:r>
            <a:r>
              <a:rPr lang="en-US" baseline="0" dirty="0" smtClean="0">
                <a:latin typeface="Calibri"/>
              </a:rPr>
              <a:t> bullets on slide</a:t>
            </a:r>
            <a:r>
              <a:rPr lang="en-US" dirty="0">
                <a:latin typeface="Calibri"/>
              </a:rPr>
              <a:t/>
            </a:r>
            <a:br>
              <a:rPr lang="en-US" dirty="0">
                <a:latin typeface="Calibri"/>
              </a:rPr>
            </a:br>
            <a:endParaRPr lang="en-US" dirty="0">
              <a:latin typeface="Calibri"/>
            </a:endParaRPr>
          </a:p>
          <a:p>
            <a:r>
              <a:rPr lang="en-US" sz="1200" b="0" i="0" kern="1200" dirty="0">
                <a:solidFill>
                  <a:schemeClr val="tx1"/>
                </a:solidFill>
                <a:effectLst/>
                <a:latin typeface="+mn-lt"/>
                <a:ea typeface="+mn-ea"/>
                <a:cs typeface="+mn-cs"/>
              </a:rPr>
              <a:t>Photo</a:t>
            </a:r>
            <a:r>
              <a:rPr lang="en-US" sz="1200" b="0" i="0" kern="1200" baseline="0" dirty="0">
                <a:solidFill>
                  <a:schemeClr val="tx1"/>
                </a:solidFill>
                <a:effectLst/>
                <a:latin typeface="+mn-lt"/>
                <a:ea typeface="+mn-ea"/>
                <a:cs typeface="+mn-cs"/>
              </a:rPr>
              <a:t> credit: “tulips” Nathan Hamm Flickr CC BY NC ND https://</a:t>
            </a:r>
            <a:r>
              <a:rPr lang="en-US" sz="1200" b="0" i="0" kern="1200" baseline="0" dirty="0">
                <a:solidFill>
                  <a:schemeClr val="tx1"/>
                </a:solidFill>
                <a:effectLst/>
              </a:rPr>
              <a:t>flic.kr/p/cWSzT</a:t>
            </a:r>
            <a:endParaRPr lang="en-US" dirty="0"/>
          </a:p>
        </p:txBody>
      </p:sp>
      <p:sp>
        <p:nvSpPr>
          <p:cNvPr id="4" name="Slide Number Placeholder 3"/>
          <p:cNvSpPr>
            <a:spLocks noGrp="1"/>
          </p:cNvSpPr>
          <p:nvPr>
            <p:ph type="sldNum" sz="quarter" idx="10"/>
          </p:nvPr>
        </p:nvSpPr>
        <p:spPr/>
        <p:txBody>
          <a:bodyPr/>
          <a:lstStyle/>
          <a:p>
            <a:fld id="{FA56F838-AFCA-41F8-A988-A797952B6C7D}" type="slidenum">
              <a:rPr lang="en-US" smtClean="0"/>
              <a:t>9</a:t>
            </a:fld>
            <a:endParaRPr lang="en-US"/>
          </a:p>
        </p:txBody>
      </p:sp>
    </p:spTree>
    <p:extLst>
      <p:ext uri="{BB962C8B-B14F-4D97-AF65-F5344CB8AC3E}">
        <p14:creationId xmlns:p14="http://schemas.microsoft.com/office/powerpoint/2010/main" val="733814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1FA7AC5-6045-4418-8E60-F48788734473}" type="datetimeFigureOut">
              <a:rPr lang="en-US" smtClean="0"/>
              <a:t>12/31/2018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1070918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FA7AC5-6045-4418-8E60-F48788734473}" type="datetimeFigureOut">
              <a:rPr lang="en-US" smtClean="0"/>
              <a:t>12/31/2018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622290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FA7AC5-6045-4418-8E60-F48788734473}" type="datetimeFigureOut">
              <a:rPr lang="en-US" smtClean="0"/>
              <a:t>12/31/2018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3348237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1188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FA7AC5-6045-4418-8E60-F48788734473}" type="datetimeFigureOut">
              <a:rPr lang="en-US" smtClean="0"/>
              <a:t>12/31/2018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3621664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FA7AC5-6045-4418-8E60-F48788734473}" type="datetimeFigureOut">
              <a:rPr lang="en-US" smtClean="0"/>
              <a:t>12/31/2018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3360935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FA7AC5-6045-4418-8E60-F48788734473}" type="datetimeFigureOut">
              <a:rPr lang="en-US" smtClean="0"/>
              <a:t>12/31/2018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2564423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FA7AC5-6045-4418-8E60-F48788734473}" type="datetimeFigureOut">
              <a:rPr lang="en-US" smtClean="0"/>
              <a:t>12/31/2018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2698956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1FA7AC5-6045-4418-8E60-F48788734473}" type="datetimeFigureOut">
              <a:rPr lang="en-US" smtClean="0"/>
              <a:t>12/31/2018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2305384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A7AC5-6045-4418-8E60-F48788734473}" type="datetimeFigureOut">
              <a:rPr lang="en-US" smtClean="0"/>
              <a:t>12/31/2018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2859415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FA7AC5-6045-4418-8E60-F48788734473}" type="datetimeFigureOut">
              <a:rPr lang="en-US" smtClean="0"/>
              <a:t>12/31/2018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682750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FA7AC5-6045-4418-8E60-F48788734473}" type="datetimeFigureOut">
              <a:rPr lang="en-US" smtClean="0"/>
              <a:t>12/31/2018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1CAF9-4461-454A-B702-D536C3775752}" type="slidenum">
              <a:rPr lang="en-US" smtClean="0"/>
              <a:t>‹#›</a:t>
            </a:fld>
            <a:endParaRPr lang="en-US"/>
          </a:p>
        </p:txBody>
      </p:sp>
    </p:spTree>
    <p:extLst>
      <p:ext uri="{BB962C8B-B14F-4D97-AF65-F5344CB8AC3E}">
        <p14:creationId xmlns:p14="http://schemas.microsoft.com/office/powerpoint/2010/main" val="1962904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FA7AC5-6045-4418-8E60-F48788734473}" type="datetimeFigureOut">
              <a:rPr lang="en-US" smtClean="0"/>
              <a:t>12/31/2018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1CAF9-4461-454A-B702-D536C3775752}" type="slidenum">
              <a:rPr lang="en-US" smtClean="0"/>
              <a:t>‹#›</a:t>
            </a:fld>
            <a:endParaRPr lang="en-US"/>
          </a:p>
        </p:txBody>
      </p:sp>
    </p:spTree>
    <p:extLst>
      <p:ext uri="{BB962C8B-B14F-4D97-AF65-F5344CB8AC3E}">
        <p14:creationId xmlns:p14="http://schemas.microsoft.com/office/powerpoint/2010/main" val="4100522113"/>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UNLV Libraries-PowerPoint Slide Background - Design B.jpg"/>
          <p:cNvPicPr>
            <a:picLocks noChangeAspect="1"/>
          </p:cNvPicPr>
          <p:nvPr userDrawn="1"/>
        </p:nvPicPr>
        <p:blipFill>
          <a:blip r:embed="rId3" cstate="print"/>
          <a:stretch>
            <a:fillRect/>
          </a:stretch>
        </p:blipFill>
        <p:spPr>
          <a:xfrm>
            <a:off x="460" y="1"/>
            <a:ext cx="12191081" cy="6858000"/>
          </a:xfrm>
          <a:prstGeom prst="rect">
            <a:avLst/>
          </a:prstGeom>
        </p:spPr>
      </p:pic>
    </p:spTree>
    <p:extLst>
      <p:ext uri="{BB962C8B-B14F-4D97-AF65-F5344CB8AC3E}">
        <p14:creationId xmlns:p14="http://schemas.microsoft.com/office/powerpoint/2010/main" val="986645089"/>
      </p:ext>
    </p:extLst>
  </p:cSld>
  <p:clrMap bg1="lt1" tx1="dk1" bg2="lt2" tx2="dk2" accent1="accent1" accent2="accent2" accent3="accent3" accent4="accent4" accent5="accent5" accent6="accent6" hlink="hlink" folHlink="folHlink"/>
  <p:sldLayoutIdLst>
    <p:sldLayoutId id="2147483845" r:id="rId1"/>
  </p:sldLayoutIdLst>
  <p:txStyles>
    <p:titleStyle>
      <a:lvl1pPr algn="ctr" defTabSz="952439" rtl="0" eaLnBrk="1" latinLnBrk="0" hangingPunct="1">
        <a:spcBef>
          <a:spcPct val="0"/>
        </a:spcBef>
        <a:buNone/>
        <a:defRPr sz="4583" kern="1200">
          <a:solidFill>
            <a:schemeClr val="tx1"/>
          </a:solidFill>
          <a:latin typeface="+mj-lt"/>
          <a:ea typeface="+mj-ea"/>
          <a:cs typeface="+mj-cs"/>
        </a:defRPr>
      </a:lvl1pPr>
    </p:titleStyle>
    <p:bodyStyle>
      <a:lvl1pPr marL="357165" indent="-357165" algn="l" defTabSz="952439" rtl="0" eaLnBrk="1" latinLnBrk="0" hangingPunct="1">
        <a:spcBef>
          <a:spcPct val="20000"/>
        </a:spcBef>
        <a:buFont typeface="Arial" pitchFamily="34" charset="0"/>
        <a:buChar char="•"/>
        <a:defRPr sz="3333" kern="1200">
          <a:solidFill>
            <a:schemeClr val="tx1"/>
          </a:solidFill>
          <a:latin typeface="+mn-lt"/>
          <a:ea typeface="+mn-ea"/>
          <a:cs typeface="+mn-cs"/>
        </a:defRPr>
      </a:lvl1pPr>
      <a:lvl2pPr marL="773857" indent="-297637" algn="l" defTabSz="952439" rtl="0" eaLnBrk="1" latinLnBrk="0" hangingPunct="1">
        <a:spcBef>
          <a:spcPct val="20000"/>
        </a:spcBef>
        <a:buFont typeface="Arial" pitchFamily="34" charset="0"/>
        <a:buChar char="–"/>
        <a:defRPr sz="2916" kern="1200">
          <a:solidFill>
            <a:schemeClr val="tx1"/>
          </a:solidFill>
          <a:latin typeface="+mn-lt"/>
          <a:ea typeface="+mn-ea"/>
          <a:cs typeface="+mn-cs"/>
        </a:defRPr>
      </a:lvl2pPr>
      <a:lvl3pPr marL="1190549" indent="-238110" algn="l" defTabSz="952439"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66768"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4pPr>
      <a:lvl5pPr marL="2142988"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5pPr>
      <a:lvl6pPr marL="2619207"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6pPr>
      <a:lvl7pPr marL="3095427"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7pPr>
      <a:lvl8pPr marL="3571646"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8pPr>
      <a:lvl9pPr marL="4047866"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9pPr>
    </p:bodyStyle>
    <p:otherStyle>
      <a:defPPr>
        <a:defRPr lang="en-US"/>
      </a:defPPr>
      <a:lvl1pPr marL="0" algn="l" defTabSz="952439" rtl="0" eaLnBrk="1" latinLnBrk="0" hangingPunct="1">
        <a:defRPr sz="1875" kern="1200">
          <a:solidFill>
            <a:schemeClr val="tx1"/>
          </a:solidFill>
          <a:latin typeface="+mn-lt"/>
          <a:ea typeface="+mn-ea"/>
          <a:cs typeface="+mn-cs"/>
        </a:defRPr>
      </a:lvl1pPr>
      <a:lvl2pPr marL="476220" algn="l" defTabSz="952439" rtl="0" eaLnBrk="1" latinLnBrk="0" hangingPunct="1">
        <a:defRPr sz="1875" kern="1200">
          <a:solidFill>
            <a:schemeClr val="tx1"/>
          </a:solidFill>
          <a:latin typeface="+mn-lt"/>
          <a:ea typeface="+mn-ea"/>
          <a:cs typeface="+mn-cs"/>
        </a:defRPr>
      </a:lvl2pPr>
      <a:lvl3pPr marL="952439" algn="l" defTabSz="952439" rtl="0" eaLnBrk="1" latinLnBrk="0" hangingPunct="1">
        <a:defRPr sz="1875" kern="1200">
          <a:solidFill>
            <a:schemeClr val="tx1"/>
          </a:solidFill>
          <a:latin typeface="+mn-lt"/>
          <a:ea typeface="+mn-ea"/>
          <a:cs typeface="+mn-cs"/>
        </a:defRPr>
      </a:lvl3pPr>
      <a:lvl4pPr marL="1428659" algn="l" defTabSz="952439" rtl="0" eaLnBrk="1" latinLnBrk="0" hangingPunct="1">
        <a:defRPr sz="1875" kern="1200">
          <a:solidFill>
            <a:schemeClr val="tx1"/>
          </a:solidFill>
          <a:latin typeface="+mn-lt"/>
          <a:ea typeface="+mn-ea"/>
          <a:cs typeface="+mn-cs"/>
        </a:defRPr>
      </a:lvl4pPr>
      <a:lvl5pPr marL="1904878" algn="l" defTabSz="952439" rtl="0" eaLnBrk="1" latinLnBrk="0" hangingPunct="1">
        <a:defRPr sz="1875" kern="1200">
          <a:solidFill>
            <a:schemeClr val="tx1"/>
          </a:solidFill>
          <a:latin typeface="+mn-lt"/>
          <a:ea typeface="+mn-ea"/>
          <a:cs typeface="+mn-cs"/>
        </a:defRPr>
      </a:lvl5pPr>
      <a:lvl6pPr marL="2381098" algn="l" defTabSz="952439" rtl="0" eaLnBrk="1" latinLnBrk="0" hangingPunct="1">
        <a:defRPr sz="1875" kern="1200">
          <a:solidFill>
            <a:schemeClr val="tx1"/>
          </a:solidFill>
          <a:latin typeface="+mn-lt"/>
          <a:ea typeface="+mn-ea"/>
          <a:cs typeface="+mn-cs"/>
        </a:defRPr>
      </a:lvl6pPr>
      <a:lvl7pPr marL="2857317" algn="l" defTabSz="952439" rtl="0" eaLnBrk="1" latinLnBrk="0" hangingPunct="1">
        <a:defRPr sz="1875" kern="1200">
          <a:solidFill>
            <a:schemeClr val="tx1"/>
          </a:solidFill>
          <a:latin typeface="+mn-lt"/>
          <a:ea typeface="+mn-ea"/>
          <a:cs typeface="+mn-cs"/>
        </a:defRPr>
      </a:lvl7pPr>
      <a:lvl8pPr marL="3333537" algn="l" defTabSz="952439" rtl="0" eaLnBrk="1" latinLnBrk="0" hangingPunct="1">
        <a:defRPr sz="1875" kern="1200">
          <a:solidFill>
            <a:schemeClr val="tx1"/>
          </a:solidFill>
          <a:latin typeface="+mn-lt"/>
          <a:ea typeface="+mn-ea"/>
          <a:cs typeface="+mn-cs"/>
        </a:defRPr>
      </a:lvl8pPr>
      <a:lvl9pPr marL="3809756" algn="l" defTabSz="952439" rtl="0" eaLnBrk="1" latinLnBrk="0" hangingPunct="1">
        <a:defRPr sz="18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hyperlink" Target="http://bit.ly/1VzEJMc"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image" Target="../media/image22.tmp"/><Relationship Id="rId4" Type="http://schemas.openxmlformats.org/officeDocument/2006/relationships/image" Target="../media/image21.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hyperlink" Target="http://bit.ly/1VzEJMc"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5.tmp"/><Relationship Id="rId4" Type="http://schemas.openxmlformats.org/officeDocument/2006/relationships/image" Target="../media/image4.tmp"/></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52473" y="657355"/>
            <a:ext cx="10302761" cy="2862322"/>
          </a:xfrm>
          <a:prstGeom prst="rect">
            <a:avLst/>
          </a:prstGeom>
          <a:noFill/>
        </p:spPr>
        <p:txBody>
          <a:bodyPr wrap="square" rtlCol="0">
            <a:spAutoFit/>
          </a:bodyPr>
          <a:lstStyle/>
          <a:p>
            <a:pPr algn="ctr"/>
            <a:r>
              <a:rPr lang="en-US" sz="6000" dirty="0">
                <a:latin typeface="+mj-lt"/>
              </a:rPr>
              <a:t>Library as Host, </a:t>
            </a:r>
            <a:br>
              <a:rPr lang="en-US" sz="6000" dirty="0">
                <a:latin typeface="+mj-lt"/>
              </a:rPr>
            </a:br>
            <a:r>
              <a:rPr lang="en-US" sz="6000" dirty="0">
                <a:latin typeface="+mj-lt"/>
              </a:rPr>
              <a:t>Rather than Publisher, </a:t>
            </a:r>
            <a:br>
              <a:rPr lang="en-US" sz="6000" dirty="0">
                <a:latin typeface="+mj-lt"/>
              </a:rPr>
            </a:br>
            <a:r>
              <a:rPr lang="en-US" sz="6000" dirty="0">
                <a:latin typeface="+mj-lt"/>
              </a:rPr>
              <a:t>of Open Access Journals</a:t>
            </a:r>
            <a:endParaRPr lang="en-US" sz="6000" dirty="0">
              <a:solidFill>
                <a:prstClr val="black"/>
              </a:solidFill>
              <a:latin typeface="+mj-lt"/>
            </a:endParaRPr>
          </a:p>
        </p:txBody>
      </p:sp>
      <p:sp>
        <p:nvSpPr>
          <p:cNvPr id="4" name="Subtitle 2"/>
          <p:cNvSpPr txBox="1">
            <a:spLocks/>
          </p:cNvSpPr>
          <p:nvPr/>
        </p:nvSpPr>
        <p:spPr>
          <a:xfrm>
            <a:off x="0" y="4242747"/>
            <a:ext cx="12192000" cy="1388534"/>
          </a:xfrm>
          <a:prstGeom prst="rect">
            <a:avLst/>
          </a:prstGeom>
          <a:solidFill>
            <a:srgbClr val="C3C4C6"/>
          </a:solidFill>
        </p:spPr>
        <p:txBody>
          <a:bodyPr>
            <a:normAutofit/>
          </a:bodyPr>
          <a:lstStyle>
            <a:lvl1pPr marL="357165" indent="-357165" algn="l" defTabSz="952439" rtl="0" eaLnBrk="1" latinLnBrk="0" hangingPunct="1">
              <a:spcBef>
                <a:spcPct val="20000"/>
              </a:spcBef>
              <a:buFont typeface="Arial" pitchFamily="34" charset="0"/>
              <a:buChar char="•"/>
              <a:defRPr sz="3333" kern="1200">
                <a:solidFill>
                  <a:schemeClr val="tx1"/>
                </a:solidFill>
                <a:latin typeface="+mn-lt"/>
                <a:ea typeface="+mn-ea"/>
                <a:cs typeface="+mn-cs"/>
              </a:defRPr>
            </a:lvl1pPr>
            <a:lvl2pPr marL="773857" indent="-297637" algn="l" defTabSz="952439" rtl="0" eaLnBrk="1" latinLnBrk="0" hangingPunct="1">
              <a:spcBef>
                <a:spcPct val="20000"/>
              </a:spcBef>
              <a:buFont typeface="Arial" pitchFamily="34" charset="0"/>
              <a:buChar char="–"/>
              <a:defRPr sz="2916" kern="1200">
                <a:solidFill>
                  <a:schemeClr val="tx1"/>
                </a:solidFill>
                <a:latin typeface="+mn-lt"/>
                <a:ea typeface="+mn-ea"/>
                <a:cs typeface="+mn-cs"/>
              </a:defRPr>
            </a:lvl2pPr>
            <a:lvl3pPr marL="1190549" indent="-238110" algn="l" defTabSz="952439"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66768"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4pPr>
            <a:lvl5pPr marL="2142988"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5pPr>
            <a:lvl6pPr marL="2619207"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6pPr>
            <a:lvl7pPr marL="3095427"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7pPr>
            <a:lvl8pPr marL="3571646"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8pPr>
            <a:lvl9pPr marL="4047866" indent="-238110" algn="l" defTabSz="952439" rtl="0" eaLnBrk="1" latinLnBrk="0" hangingPunct="1">
              <a:spcBef>
                <a:spcPct val="20000"/>
              </a:spcBef>
              <a:buFont typeface="Arial" pitchFamily="34" charset="0"/>
              <a:buChar char="•"/>
              <a:defRPr sz="2083" kern="1200">
                <a:solidFill>
                  <a:schemeClr val="tx1"/>
                </a:solidFill>
                <a:latin typeface="+mn-lt"/>
                <a:ea typeface="+mn-ea"/>
                <a:cs typeface="+mn-cs"/>
              </a:defRPr>
            </a:lvl9pPr>
          </a:lstStyle>
          <a:p>
            <a:pPr marL="0" lvl="0" indent="0" algn="ctr" defTabSz="914400">
              <a:lnSpc>
                <a:spcPct val="90000"/>
              </a:lnSpc>
              <a:spcBef>
                <a:spcPts val="1000"/>
              </a:spcBef>
              <a:buNone/>
            </a:pPr>
            <a:r>
              <a:rPr lang="en-US" sz="2400" dirty="0">
                <a:solidFill>
                  <a:prstClr val="black"/>
                </a:solidFill>
              </a:rPr>
              <a:t>John Novak &amp; Andrea Wirth</a:t>
            </a:r>
          </a:p>
          <a:p>
            <a:pPr marL="0" lvl="0" indent="0" algn="ctr" defTabSz="914400">
              <a:lnSpc>
                <a:spcPct val="90000"/>
              </a:lnSpc>
              <a:spcBef>
                <a:spcPts val="1000"/>
              </a:spcBef>
              <a:buNone/>
            </a:pPr>
            <a:r>
              <a:rPr lang="en-US" sz="2400" dirty="0">
                <a:solidFill>
                  <a:prstClr val="black"/>
                </a:solidFill>
              </a:rPr>
              <a:t>Digital Initiatives Symposium</a:t>
            </a:r>
          </a:p>
          <a:p>
            <a:pPr marL="0" lvl="0" indent="0" algn="ctr" defTabSz="914400">
              <a:lnSpc>
                <a:spcPct val="90000"/>
              </a:lnSpc>
              <a:spcBef>
                <a:spcPts val="1000"/>
              </a:spcBef>
              <a:buNone/>
            </a:pPr>
            <a:r>
              <a:rPr lang="en-US" sz="2400" dirty="0">
                <a:solidFill>
                  <a:prstClr val="black"/>
                </a:solidFill>
              </a:rPr>
              <a:t> University of San Diego, April 28th, 2016</a:t>
            </a:r>
          </a:p>
        </p:txBody>
      </p:sp>
    </p:spTree>
    <p:extLst>
      <p:ext uri="{BB962C8B-B14F-4D97-AF65-F5344CB8AC3E}">
        <p14:creationId xmlns:p14="http://schemas.microsoft.com/office/powerpoint/2010/main" val="20928061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Benefits</a:t>
            </a:r>
            <a:r>
              <a:rPr lang="en-US" dirty="0"/>
              <a:t> of hosting journals</a:t>
            </a:r>
          </a:p>
        </p:txBody>
      </p:sp>
      <p:sp>
        <p:nvSpPr>
          <p:cNvPr id="6" name="Content Placeholder 5"/>
          <p:cNvSpPr>
            <a:spLocks noGrp="1"/>
          </p:cNvSpPr>
          <p:nvPr>
            <p:ph sz="half" idx="2"/>
          </p:nvPr>
        </p:nvSpPr>
        <p:spPr>
          <a:xfrm>
            <a:off x="6172200" y="1825625"/>
            <a:ext cx="5181600" cy="4695096"/>
          </a:xfrm>
        </p:spPr>
        <p:txBody>
          <a:bodyPr vert="horz" lIns="91440" tIns="45720" rIns="91440" bIns="45720" rtlCol="0" anchor="t">
            <a:normAutofit lnSpcReduction="10000"/>
          </a:bodyPr>
          <a:lstStyle/>
          <a:p>
            <a:pPr marL="0" indent="0">
              <a:buNone/>
            </a:pPr>
            <a:r>
              <a:rPr lang="en-US" b="1" dirty="0"/>
              <a:t>Strategic</a:t>
            </a:r>
          </a:p>
          <a:p>
            <a:r>
              <a:rPr lang="en-US" dirty="0"/>
              <a:t>Builds awareness of repository</a:t>
            </a:r>
          </a:p>
          <a:p>
            <a:r>
              <a:rPr lang="en-US" dirty="0"/>
              <a:t>Awareness of OA and related topics increases</a:t>
            </a:r>
          </a:p>
          <a:p>
            <a:r>
              <a:rPr lang="en-US" dirty="0"/>
              <a:t>Library in role of facilitator and consultant</a:t>
            </a:r>
          </a:p>
          <a:p>
            <a:r>
              <a:rPr lang="en-US" dirty="0"/>
              <a:t>Fulfills faculty or colleges desire to publish</a:t>
            </a:r>
          </a:p>
          <a:p>
            <a:r>
              <a:rPr lang="en-US" dirty="0"/>
              <a:t>Fosters collaboration with liaisons and faculty,  students, and publishing unit</a:t>
            </a:r>
          </a:p>
          <a:p>
            <a:endParaRPr lang="en-US" dirty="0"/>
          </a:p>
        </p:txBody>
      </p:sp>
      <p:pic>
        <p:nvPicPr>
          <p:cNvPr id="1026" name="Picture 2" descr="journal_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0423" y="1758883"/>
            <a:ext cx="3468262" cy="44848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8821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Limitations</a:t>
            </a:r>
            <a:r>
              <a:rPr lang="en-US" dirty="0"/>
              <a:t> of hosting journals</a:t>
            </a:r>
          </a:p>
        </p:txBody>
      </p:sp>
      <p:sp>
        <p:nvSpPr>
          <p:cNvPr id="5" name="Content Placeholder 4"/>
          <p:cNvSpPr>
            <a:spLocks noGrp="1"/>
          </p:cNvSpPr>
          <p:nvPr>
            <p:ph sz="half" idx="1"/>
          </p:nvPr>
        </p:nvSpPr>
        <p:spPr/>
        <p:txBody>
          <a:bodyPr>
            <a:normAutofit/>
          </a:bodyPr>
          <a:lstStyle/>
          <a:p>
            <a:pPr marL="0" indent="0">
              <a:buNone/>
            </a:pPr>
            <a:r>
              <a:rPr lang="en-US" dirty="0"/>
              <a:t>Policies set by publisher</a:t>
            </a:r>
          </a:p>
          <a:p>
            <a:pPr marL="0" indent="0">
              <a:buNone/>
            </a:pPr>
            <a:r>
              <a:rPr lang="en-US" dirty="0"/>
              <a:t>Continuity after MOU</a:t>
            </a:r>
          </a:p>
          <a:p>
            <a:pPr marL="0" indent="0">
              <a:buNone/>
            </a:pPr>
            <a:r>
              <a:rPr lang="en-US" dirty="0"/>
              <a:t>Library role not apparent to casual reader</a:t>
            </a:r>
          </a:p>
          <a:p>
            <a:pPr marL="0" indent="0">
              <a:buNone/>
            </a:pPr>
            <a:r>
              <a:rPr lang="en-US" dirty="0"/>
              <a:t>Pressure to maintain access to platform</a:t>
            </a:r>
          </a:p>
        </p:txBody>
      </p:sp>
      <p:pic>
        <p:nvPicPr>
          <p:cNvPr id="3" name="Content Placeholder 2"/>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172200" y="2280539"/>
            <a:ext cx="5181600" cy="3441510"/>
          </a:xfrm>
        </p:spPr>
      </p:pic>
      <p:sp>
        <p:nvSpPr>
          <p:cNvPr id="6" name="TextBox 5"/>
          <p:cNvSpPr txBox="1"/>
          <p:nvPr/>
        </p:nvSpPr>
        <p:spPr>
          <a:xfrm>
            <a:off x="7622903" y="5685227"/>
            <a:ext cx="2740297" cy="215444"/>
          </a:xfrm>
          <a:prstGeom prst="rect">
            <a:avLst/>
          </a:prstGeom>
          <a:noFill/>
        </p:spPr>
        <p:txBody>
          <a:bodyPr wrap="square" rtlCol="0">
            <a:spAutoFit/>
          </a:bodyPr>
          <a:lstStyle/>
          <a:p>
            <a:r>
              <a:rPr lang="en-US" sz="800" dirty="0"/>
              <a:t>“Caution” </a:t>
            </a:r>
            <a:r>
              <a:rPr lang="en-US" sz="800" dirty="0" err="1"/>
              <a:t>DorkyMum</a:t>
            </a:r>
            <a:r>
              <a:rPr lang="en-US" sz="800" dirty="0"/>
              <a:t> Flickr CC BY NC ND</a:t>
            </a:r>
          </a:p>
        </p:txBody>
      </p:sp>
    </p:spTree>
    <p:extLst>
      <p:ext uri="{BB962C8B-B14F-4D97-AF65-F5344CB8AC3E}">
        <p14:creationId xmlns:p14="http://schemas.microsoft.com/office/powerpoint/2010/main" val="3732139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Meeting with campus administration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1537" y="1690688"/>
            <a:ext cx="6286810" cy="4656169"/>
          </a:xfrm>
          <a:prstGeom prst="rect">
            <a:avLst/>
          </a:prstGeom>
        </p:spPr>
      </p:pic>
      <p:sp>
        <p:nvSpPr>
          <p:cNvPr id="4" name="TextBox 3"/>
          <p:cNvSpPr txBox="1"/>
          <p:nvPr/>
        </p:nvSpPr>
        <p:spPr>
          <a:xfrm>
            <a:off x="838200" y="1998377"/>
            <a:ext cx="4144853" cy="3416320"/>
          </a:xfrm>
          <a:prstGeom prst="rect">
            <a:avLst/>
          </a:prstGeom>
          <a:noFill/>
        </p:spPr>
        <p:txBody>
          <a:bodyPr wrap="none" rtlCol="0" anchor="t">
            <a:spAutoFit/>
          </a:bodyPr>
          <a:lstStyle/>
          <a:p>
            <a:r>
              <a:rPr lang="en-US" sz="3600" b="1" dirty="0"/>
              <a:t>UNLV Deans’ Council</a:t>
            </a:r>
          </a:p>
          <a:p>
            <a:pPr marL="571500" indent="-571500">
              <a:buFont typeface="Arial" charset="0"/>
              <a:buChar char="•"/>
            </a:pPr>
            <a:r>
              <a:rPr lang="en-US" sz="3600" dirty="0"/>
              <a:t>Publisher</a:t>
            </a:r>
          </a:p>
          <a:p>
            <a:pPr marL="571500" indent="-571500">
              <a:buFont typeface="Arial" charset="0"/>
              <a:buChar char="•"/>
            </a:pPr>
            <a:r>
              <a:rPr lang="en-US" sz="3600" dirty="0"/>
              <a:t>Student </a:t>
            </a:r>
            <a:r>
              <a:rPr lang="en-US" sz="3600" dirty="0" smtClean="0"/>
              <a:t>journals</a:t>
            </a:r>
            <a:endParaRPr lang="en-US" sz="3600" dirty="0"/>
          </a:p>
          <a:p>
            <a:pPr marL="571500" indent="-571500">
              <a:buFont typeface="Arial" charset="0"/>
              <a:buChar char="•"/>
            </a:pPr>
            <a:r>
              <a:rPr lang="en-US" sz="3600" dirty="0"/>
              <a:t>Approval Process</a:t>
            </a:r>
          </a:p>
          <a:p>
            <a:pPr marL="571500" indent="-571500">
              <a:buFont typeface="Arial" charset="0"/>
              <a:buChar char="•"/>
            </a:pPr>
            <a:r>
              <a:rPr lang="en-US" sz="3600" dirty="0"/>
              <a:t>Charges - $$</a:t>
            </a:r>
          </a:p>
          <a:p>
            <a:pPr marL="571500" indent="-571500">
              <a:buFont typeface="Arial" charset="0"/>
              <a:buChar char="•"/>
            </a:pPr>
            <a:r>
              <a:rPr lang="en-US" sz="3600" dirty="0"/>
              <a:t>OA/Embargoes</a:t>
            </a:r>
          </a:p>
        </p:txBody>
      </p:sp>
      <p:sp>
        <p:nvSpPr>
          <p:cNvPr id="5" name="TextBox 4"/>
          <p:cNvSpPr txBox="1"/>
          <p:nvPr/>
        </p:nvSpPr>
        <p:spPr>
          <a:xfrm>
            <a:off x="8431205" y="5715486"/>
            <a:ext cx="2922595" cy="246221"/>
          </a:xfrm>
          <a:prstGeom prst="rect">
            <a:avLst/>
          </a:prstGeom>
          <a:noFill/>
        </p:spPr>
        <p:txBody>
          <a:bodyPr wrap="none" rtlCol="0">
            <a:spAutoFit/>
          </a:bodyPr>
          <a:lstStyle/>
          <a:p>
            <a:pPr lvl="0"/>
            <a:r>
              <a:rPr lang="en-US" sz="1000" dirty="0"/>
              <a:t>“Meeting” CC 0 </a:t>
            </a:r>
            <a:r>
              <a:rPr lang="en-US" sz="1000" dirty="0">
                <a:sym typeface="Wingdings"/>
              </a:rPr>
              <a:t>https://</a:t>
            </a:r>
            <a:r>
              <a:rPr lang="en-US" sz="1000" dirty="0" err="1">
                <a:sym typeface="Wingdings"/>
              </a:rPr>
              <a:t>pixabay.com</a:t>
            </a:r>
            <a:r>
              <a:rPr lang="en-US" sz="1000" dirty="0">
                <a:sym typeface="Wingdings"/>
              </a:rPr>
              <a:t>/photo-311355/</a:t>
            </a:r>
          </a:p>
        </p:txBody>
      </p:sp>
    </p:spTree>
    <p:extLst>
      <p:ext uri="{BB962C8B-B14F-4D97-AF65-F5344CB8AC3E}">
        <p14:creationId xmlns:p14="http://schemas.microsoft.com/office/powerpoint/2010/main" val="1208533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0571" y="387428"/>
            <a:ext cx="10959790" cy="1325563"/>
          </a:xfrm>
        </p:spPr>
        <p:txBody>
          <a:bodyPr>
            <a:normAutofit/>
          </a:bodyPr>
          <a:lstStyle/>
          <a:p>
            <a:pPr algn="ctr"/>
            <a:r>
              <a:rPr lang="en-US" dirty="0"/>
              <a:t>The MOU</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9152" y="1712991"/>
            <a:ext cx="7705448" cy="3852724"/>
          </a:xfrm>
          <a:prstGeom prst="rect">
            <a:avLst/>
          </a:prstGeom>
        </p:spPr>
      </p:pic>
      <p:sp>
        <p:nvSpPr>
          <p:cNvPr id="4" name="TextBox 3"/>
          <p:cNvSpPr txBox="1"/>
          <p:nvPr/>
        </p:nvSpPr>
        <p:spPr>
          <a:xfrm>
            <a:off x="4724400" y="2863850"/>
            <a:ext cx="95209" cy="369888"/>
          </a:xfrm>
          <a:prstGeom prst="rect">
            <a:avLst/>
          </a:prstGeom>
        </p:spPr>
        <p:txBody>
          <a:bodyPr rtlCol="0">
            <a:spAutoFit/>
          </a:bodyPr>
          <a:lstStyle/>
          <a:p>
            <a:pPr algn="ctr"/>
            <a:endParaRPr lang="en-US" dirty="0"/>
          </a:p>
        </p:txBody>
      </p:sp>
      <p:sp>
        <p:nvSpPr>
          <p:cNvPr id="5" name="TextBox 4"/>
          <p:cNvSpPr txBox="1"/>
          <p:nvPr/>
        </p:nvSpPr>
        <p:spPr>
          <a:xfrm>
            <a:off x="2634303" y="5802440"/>
            <a:ext cx="7161477" cy="523220"/>
          </a:xfrm>
          <a:prstGeom prst="rect">
            <a:avLst/>
          </a:prstGeom>
        </p:spPr>
        <p:style>
          <a:lnRef idx="2">
            <a:schemeClr val="dk1"/>
          </a:lnRef>
          <a:fillRef idx="1">
            <a:schemeClr val="lt1"/>
          </a:fillRef>
          <a:effectRef idx="0">
            <a:schemeClr val="dk1"/>
          </a:effectRef>
          <a:fontRef idx="minor">
            <a:schemeClr val="dk1"/>
          </a:fontRef>
        </p:style>
        <p:txBody>
          <a:bodyPr rtlCol="0">
            <a:spAutoFit/>
          </a:bodyPr>
          <a:lstStyle/>
          <a:p>
            <a:pPr algn="ctr"/>
            <a:r>
              <a:rPr lang="en-US" sz="2800" dirty="0">
                <a:latin typeface="Calibri" charset="0"/>
              </a:rPr>
              <a:t>Handouts </a:t>
            </a:r>
            <a:r>
              <a:rPr lang="en-US" sz="2800" dirty="0">
                <a:latin typeface="Calibri" charset="0"/>
                <a:hlinkClick r:id="rId4"/>
              </a:rPr>
              <a:t>http://bit.ly/1VzEJMc</a:t>
            </a:r>
            <a:r>
              <a:rPr lang="en-US" sz="2800" dirty="0">
                <a:latin typeface="Calibri" charset="0"/>
              </a:rPr>
              <a:t> </a:t>
            </a:r>
            <a:r>
              <a:rPr lang="en-US" dirty="0">
                <a:latin typeface="Calibri" charset="0"/>
              </a:rPr>
              <a:t> </a:t>
            </a:r>
          </a:p>
        </p:txBody>
      </p:sp>
    </p:spTree>
    <p:extLst>
      <p:ext uri="{BB962C8B-B14F-4D97-AF65-F5344CB8AC3E}">
        <p14:creationId xmlns:p14="http://schemas.microsoft.com/office/powerpoint/2010/main" val="1003167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0571" y="387428"/>
            <a:ext cx="10959790" cy="1325563"/>
          </a:xfrm>
        </p:spPr>
        <p:txBody>
          <a:bodyPr>
            <a:normAutofit/>
          </a:bodyPr>
          <a:lstStyle/>
          <a:p>
            <a:pPr algn="ctr"/>
            <a:r>
              <a:rPr lang="en-US" dirty="0"/>
              <a:t>The Journal Proposal Form</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1429" y="1568450"/>
            <a:ext cx="6885213" cy="4859563"/>
          </a:xfrm>
          <a:prstGeom prst="rect">
            <a:avLst/>
          </a:prstGeom>
        </p:spPr>
      </p:pic>
    </p:spTree>
    <p:extLst>
      <p:ext uri="{BB962C8B-B14F-4D97-AF65-F5344CB8AC3E}">
        <p14:creationId xmlns:p14="http://schemas.microsoft.com/office/powerpoint/2010/main" val="2124388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IR services detailed in journal form</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3793" y="1853335"/>
            <a:ext cx="8104414" cy="4830494"/>
          </a:xfrm>
          <a:prstGeom prst="rect">
            <a:avLst/>
          </a:prstGeom>
        </p:spPr>
      </p:pic>
    </p:spTree>
    <p:extLst>
      <p:ext uri="{BB962C8B-B14F-4D97-AF65-F5344CB8AC3E}">
        <p14:creationId xmlns:p14="http://schemas.microsoft.com/office/powerpoint/2010/main" val="1183022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in practice…</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4732" y="881062"/>
            <a:ext cx="4286250" cy="752475"/>
          </a:xfrm>
          <a:prstGeom prst="rect">
            <a:avLst/>
          </a:prstGeom>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r="26267"/>
          <a:stretch/>
        </p:blipFill>
        <p:spPr>
          <a:xfrm>
            <a:off x="6151665" y="2240273"/>
            <a:ext cx="5394572" cy="754388"/>
          </a:xfrm>
          <a:prstGeom prst="rect">
            <a:avLst/>
          </a:prstGeom>
        </p:spPr>
      </p:pic>
      <p:sp>
        <p:nvSpPr>
          <p:cNvPr id="12" name="TextBox 11"/>
          <p:cNvSpPr txBox="1"/>
          <p:nvPr/>
        </p:nvSpPr>
        <p:spPr>
          <a:xfrm>
            <a:off x="5254732" y="3601397"/>
            <a:ext cx="2944678" cy="830997"/>
          </a:xfrm>
          <a:prstGeom prst="rect">
            <a:avLst/>
          </a:prstGeom>
          <a:noFill/>
        </p:spPr>
        <p:txBody>
          <a:bodyPr wrap="square" rtlCol="0">
            <a:spAutoFit/>
          </a:bodyPr>
          <a:lstStyle/>
          <a:p>
            <a:r>
              <a:rPr lang="en-US" sz="4800" dirty="0" err="1"/>
              <a:t>bepress</a:t>
            </a:r>
            <a:endParaRPr lang="en-US" sz="4800" dirty="0"/>
          </a:p>
        </p:txBody>
      </p:sp>
      <p:pic>
        <p:nvPicPr>
          <p:cNvPr id="13" name="Picture 12" descr="Screen Clippi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1912" y="4016895"/>
            <a:ext cx="3262836" cy="2378453"/>
          </a:xfrm>
          <a:prstGeom prst="rect">
            <a:avLst/>
          </a:prstGeom>
        </p:spPr>
      </p:pic>
      <p:sp>
        <p:nvSpPr>
          <p:cNvPr id="4" name="Text Placeholder 3"/>
          <p:cNvSpPr>
            <a:spLocks noGrp="1"/>
          </p:cNvSpPr>
          <p:nvPr>
            <p:ph type="body" sz="half" idx="2"/>
          </p:nvPr>
        </p:nvSpPr>
        <p:spPr/>
        <p:txBody>
          <a:bodyPr anchor="ctr">
            <a:normAutofit/>
          </a:bodyPr>
          <a:lstStyle/>
          <a:p>
            <a:r>
              <a:rPr lang="en-US" sz="2800" dirty="0"/>
              <a:t>Four groups involved in journal publishing at UNLV</a:t>
            </a:r>
          </a:p>
        </p:txBody>
      </p:sp>
    </p:spTree>
    <p:extLst>
      <p:ext uri="{BB962C8B-B14F-4D97-AF65-F5344CB8AC3E}">
        <p14:creationId xmlns:p14="http://schemas.microsoft.com/office/powerpoint/2010/main" val="17374294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47"/>
          <p:cNvSpPr/>
          <p:nvPr/>
        </p:nvSpPr>
        <p:spPr>
          <a:xfrm>
            <a:off x="10287770" y="5007447"/>
            <a:ext cx="1909930" cy="1354236"/>
          </a:xfrm>
          <a:custGeom>
            <a:avLst/>
            <a:gdLst>
              <a:gd name="connsiteX0" fmla="*/ 0 w 1960214"/>
              <a:gd name="connsiteY0" fmla="*/ 228727 h 1372086"/>
              <a:gd name="connsiteX1" fmla="*/ 228727 w 1960214"/>
              <a:gd name="connsiteY1" fmla="*/ 0 h 1372086"/>
              <a:gd name="connsiteX2" fmla="*/ 1731487 w 1960214"/>
              <a:gd name="connsiteY2" fmla="*/ 0 h 1372086"/>
              <a:gd name="connsiteX3" fmla="*/ 1960214 w 1960214"/>
              <a:gd name="connsiteY3" fmla="*/ 228727 h 1372086"/>
              <a:gd name="connsiteX4" fmla="*/ 1960214 w 1960214"/>
              <a:gd name="connsiteY4" fmla="*/ 1143359 h 1372086"/>
              <a:gd name="connsiteX5" fmla="*/ 1731487 w 1960214"/>
              <a:gd name="connsiteY5" fmla="*/ 1372086 h 1372086"/>
              <a:gd name="connsiteX6" fmla="*/ 228727 w 1960214"/>
              <a:gd name="connsiteY6" fmla="*/ 1372086 h 1372086"/>
              <a:gd name="connsiteX7" fmla="*/ 0 w 1960214"/>
              <a:gd name="connsiteY7" fmla="*/ 1143359 h 1372086"/>
              <a:gd name="connsiteX8" fmla="*/ 0 w 1960214"/>
              <a:gd name="connsiteY8" fmla="*/ 228727 h 1372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0214" h="1372086">
                <a:moveTo>
                  <a:pt x="0" y="228727"/>
                </a:moveTo>
                <a:cubicBezTo>
                  <a:pt x="0" y="102405"/>
                  <a:pt x="102405" y="0"/>
                  <a:pt x="228727" y="0"/>
                </a:cubicBezTo>
                <a:lnTo>
                  <a:pt x="1731487" y="0"/>
                </a:lnTo>
                <a:cubicBezTo>
                  <a:pt x="1857809" y="0"/>
                  <a:pt x="1960214" y="102405"/>
                  <a:pt x="1960214" y="228727"/>
                </a:cubicBezTo>
                <a:lnTo>
                  <a:pt x="1960214" y="1143359"/>
                </a:lnTo>
                <a:cubicBezTo>
                  <a:pt x="1960214" y="1269681"/>
                  <a:pt x="1857809" y="1372086"/>
                  <a:pt x="1731487" y="1372086"/>
                </a:cubicBezTo>
                <a:lnTo>
                  <a:pt x="228727" y="1372086"/>
                </a:lnTo>
                <a:cubicBezTo>
                  <a:pt x="102405" y="1372086"/>
                  <a:pt x="0" y="1269681"/>
                  <a:pt x="0" y="1143359"/>
                </a:cubicBezTo>
                <a:lnTo>
                  <a:pt x="0" y="228727"/>
                </a:lnTo>
                <a:close/>
              </a:path>
            </a:pathLst>
          </a:custGeom>
          <a:solidFill>
            <a:srgbClr val="4472C4"/>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73672" tIns="173672" rIns="173672" bIns="173672" numCol="1" spcCol="1270" anchor="ctr" anchorCtr="0">
            <a:noAutofit/>
          </a:bodyPr>
          <a:lstStyle/>
          <a:p>
            <a:pPr lvl="0" algn="ctr" defTabSz="1244600">
              <a:lnSpc>
                <a:spcPct val="90000"/>
              </a:lnSpc>
              <a:spcBef>
                <a:spcPct val="0"/>
              </a:spcBef>
              <a:spcAft>
                <a:spcPct val="35000"/>
              </a:spcAft>
            </a:pPr>
            <a:r>
              <a:rPr lang="en-US" sz="2400" dirty="0"/>
              <a:t>Publishing services setup</a:t>
            </a:r>
            <a:endParaRPr lang="en-US" sz="2400" kern="1200" dirty="0"/>
          </a:p>
        </p:txBody>
      </p:sp>
      <p:sp>
        <p:nvSpPr>
          <p:cNvPr id="37" name="Rounded Rectangle 36"/>
          <p:cNvSpPr/>
          <p:nvPr/>
        </p:nvSpPr>
        <p:spPr>
          <a:xfrm>
            <a:off x="10222784" y="4946162"/>
            <a:ext cx="2003739" cy="1476806"/>
          </a:xfrm>
          <a:prstGeom prst="roundRect">
            <a:avLst/>
          </a:prstGeom>
          <a:solidFill>
            <a:srgbClr val="CC3300">
              <a:alpha val="25098"/>
            </a:srgbClr>
          </a:solid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b="1" dirty="0"/>
              <a:t>in practice…</a:t>
            </a:r>
            <a:endParaRPr lang="en-US" dirty="0"/>
          </a:p>
        </p:txBody>
      </p:sp>
      <p:grpSp>
        <p:nvGrpSpPr>
          <p:cNvPr id="29" name="Group 28"/>
          <p:cNvGrpSpPr/>
          <p:nvPr/>
        </p:nvGrpSpPr>
        <p:grpSpPr>
          <a:xfrm>
            <a:off x="23713" y="1926325"/>
            <a:ext cx="5764620" cy="4238378"/>
            <a:chOff x="-481264" y="2014780"/>
            <a:chExt cx="5916388" cy="4294242"/>
          </a:xfrm>
        </p:grpSpPr>
        <p:sp>
          <p:nvSpPr>
            <p:cNvPr id="30" name="Bent-Up Arrow 29"/>
            <p:cNvSpPr/>
            <p:nvPr/>
          </p:nvSpPr>
          <p:spPr>
            <a:xfrm rot="5400000">
              <a:off x="232060" y="3360049"/>
              <a:ext cx="1164430" cy="1325662"/>
            </a:xfrm>
            <a:prstGeom prst="bentUpArrow">
              <a:avLst>
                <a:gd name="adj1" fmla="val 32840"/>
                <a:gd name="adj2" fmla="val 25000"/>
                <a:gd name="adj3" fmla="val 35780"/>
              </a:avLst>
            </a:prstGeom>
          </p:spPr>
          <p:style>
            <a:lnRef idx="2">
              <a:schemeClr val="lt1">
                <a:hueOff val="0"/>
                <a:satOff val="0"/>
                <a:lumOff val="0"/>
                <a:alphaOff val="0"/>
              </a:schemeClr>
            </a:lnRef>
            <a:fillRef idx="1">
              <a:schemeClr val="accent5">
                <a:tint val="50000"/>
                <a:hueOff val="0"/>
                <a:satOff val="0"/>
                <a:lumOff val="0"/>
                <a:alphaOff val="0"/>
              </a:schemeClr>
            </a:fillRef>
            <a:effectRef idx="0">
              <a:schemeClr val="accent5">
                <a:tint val="50000"/>
                <a:hueOff val="0"/>
                <a:satOff val="0"/>
                <a:lumOff val="0"/>
                <a:alphaOff val="0"/>
              </a:schemeClr>
            </a:effectRef>
            <a:fontRef idx="minor">
              <a:schemeClr val="lt1">
                <a:hueOff val="0"/>
                <a:satOff val="0"/>
                <a:lumOff val="0"/>
                <a:alphaOff val="0"/>
              </a:schemeClr>
            </a:fontRef>
          </p:style>
        </p:sp>
        <p:sp>
          <p:nvSpPr>
            <p:cNvPr id="31" name="Freeform 30"/>
            <p:cNvSpPr/>
            <p:nvPr/>
          </p:nvSpPr>
          <p:spPr>
            <a:xfrm>
              <a:off x="-481264" y="2014780"/>
              <a:ext cx="1960214" cy="1372086"/>
            </a:xfrm>
            <a:custGeom>
              <a:avLst/>
              <a:gdLst>
                <a:gd name="connsiteX0" fmla="*/ 0 w 1960214"/>
                <a:gd name="connsiteY0" fmla="*/ 228727 h 1372086"/>
                <a:gd name="connsiteX1" fmla="*/ 228727 w 1960214"/>
                <a:gd name="connsiteY1" fmla="*/ 0 h 1372086"/>
                <a:gd name="connsiteX2" fmla="*/ 1731487 w 1960214"/>
                <a:gd name="connsiteY2" fmla="*/ 0 h 1372086"/>
                <a:gd name="connsiteX3" fmla="*/ 1960214 w 1960214"/>
                <a:gd name="connsiteY3" fmla="*/ 228727 h 1372086"/>
                <a:gd name="connsiteX4" fmla="*/ 1960214 w 1960214"/>
                <a:gd name="connsiteY4" fmla="*/ 1143359 h 1372086"/>
                <a:gd name="connsiteX5" fmla="*/ 1731487 w 1960214"/>
                <a:gd name="connsiteY5" fmla="*/ 1372086 h 1372086"/>
                <a:gd name="connsiteX6" fmla="*/ 228727 w 1960214"/>
                <a:gd name="connsiteY6" fmla="*/ 1372086 h 1372086"/>
                <a:gd name="connsiteX7" fmla="*/ 0 w 1960214"/>
                <a:gd name="connsiteY7" fmla="*/ 1143359 h 1372086"/>
                <a:gd name="connsiteX8" fmla="*/ 0 w 1960214"/>
                <a:gd name="connsiteY8" fmla="*/ 228727 h 1372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0214" h="1372086">
                  <a:moveTo>
                    <a:pt x="0" y="228727"/>
                  </a:moveTo>
                  <a:cubicBezTo>
                    <a:pt x="0" y="102405"/>
                    <a:pt x="102405" y="0"/>
                    <a:pt x="228727" y="0"/>
                  </a:cubicBezTo>
                  <a:lnTo>
                    <a:pt x="1731487" y="0"/>
                  </a:lnTo>
                  <a:cubicBezTo>
                    <a:pt x="1857809" y="0"/>
                    <a:pt x="1960214" y="102405"/>
                    <a:pt x="1960214" y="228727"/>
                  </a:cubicBezTo>
                  <a:lnTo>
                    <a:pt x="1960214" y="1143359"/>
                  </a:lnTo>
                  <a:cubicBezTo>
                    <a:pt x="1960214" y="1269681"/>
                    <a:pt x="1857809" y="1372086"/>
                    <a:pt x="1731487" y="1372086"/>
                  </a:cubicBezTo>
                  <a:lnTo>
                    <a:pt x="228727" y="1372086"/>
                  </a:lnTo>
                  <a:cubicBezTo>
                    <a:pt x="102405" y="1372086"/>
                    <a:pt x="0" y="1269681"/>
                    <a:pt x="0" y="1143359"/>
                  </a:cubicBezTo>
                  <a:lnTo>
                    <a:pt x="0" y="228727"/>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73672" tIns="173672" rIns="173672" bIns="173672" numCol="1" spcCol="1270" anchor="ctr" anchorCtr="0">
              <a:noAutofit/>
            </a:bodyPr>
            <a:lstStyle/>
            <a:p>
              <a:pPr lvl="0" algn="ctr" defTabSz="1244600">
                <a:lnSpc>
                  <a:spcPct val="90000"/>
                </a:lnSpc>
                <a:spcBef>
                  <a:spcPct val="0"/>
                </a:spcBef>
                <a:spcAft>
                  <a:spcPct val="35000"/>
                </a:spcAft>
              </a:pPr>
              <a:r>
                <a:rPr lang="en-US" sz="2400" kern="1200" dirty="0"/>
                <a:t>Interest gauged</a:t>
              </a:r>
            </a:p>
          </p:txBody>
        </p:sp>
        <p:sp>
          <p:nvSpPr>
            <p:cNvPr id="32" name="Bent-Up Arrow 31"/>
            <p:cNvSpPr/>
            <p:nvPr/>
          </p:nvSpPr>
          <p:spPr>
            <a:xfrm rot="5400000">
              <a:off x="2243727" y="4758072"/>
              <a:ext cx="1164430" cy="1325662"/>
            </a:xfrm>
            <a:prstGeom prst="bentUpArrow">
              <a:avLst>
                <a:gd name="adj1" fmla="val 32840"/>
                <a:gd name="adj2" fmla="val 25000"/>
                <a:gd name="adj3" fmla="val 35780"/>
              </a:avLst>
            </a:prstGeom>
            <a:solidFill>
              <a:srgbClr val="C0C9E4"/>
            </a:solidFill>
          </p:spPr>
          <p:style>
            <a:lnRef idx="2">
              <a:schemeClr val="lt1">
                <a:hueOff val="0"/>
                <a:satOff val="0"/>
                <a:lumOff val="0"/>
                <a:alphaOff val="0"/>
              </a:schemeClr>
            </a:lnRef>
            <a:fillRef idx="1">
              <a:schemeClr val="accent5">
                <a:tint val="50000"/>
                <a:hueOff val="-7344354"/>
                <a:satOff val="-15375"/>
                <a:lumOff val="10564"/>
                <a:alphaOff val="0"/>
              </a:schemeClr>
            </a:fillRef>
            <a:effectRef idx="0">
              <a:schemeClr val="accent5">
                <a:tint val="50000"/>
                <a:hueOff val="-7344354"/>
                <a:satOff val="-15375"/>
                <a:lumOff val="10564"/>
                <a:alphaOff val="0"/>
              </a:schemeClr>
            </a:effectRef>
            <a:fontRef idx="minor">
              <a:schemeClr val="lt1">
                <a:hueOff val="0"/>
                <a:satOff val="0"/>
                <a:lumOff val="0"/>
                <a:alphaOff val="0"/>
              </a:schemeClr>
            </a:fontRef>
          </p:style>
        </p:sp>
        <p:sp>
          <p:nvSpPr>
            <p:cNvPr id="33" name="Freeform 32"/>
            <p:cNvSpPr/>
            <p:nvPr/>
          </p:nvSpPr>
          <p:spPr>
            <a:xfrm>
              <a:off x="1462815" y="3409968"/>
              <a:ext cx="2214611" cy="1372086"/>
            </a:xfrm>
            <a:custGeom>
              <a:avLst/>
              <a:gdLst>
                <a:gd name="connsiteX0" fmla="*/ 0 w 2214611"/>
                <a:gd name="connsiteY0" fmla="*/ 228727 h 1372086"/>
                <a:gd name="connsiteX1" fmla="*/ 228727 w 2214611"/>
                <a:gd name="connsiteY1" fmla="*/ 0 h 1372086"/>
                <a:gd name="connsiteX2" fmla="*/ 1985884 w 2214611"/>
                <a:gd name="connsiteY2" fmla="*/ 0 h 1372086"/>
                <a:gd name="connsiteX3" fmla="*/ 2214611 w 2214611"/>
                <a:gd name="connsiteY3" fmla="*/ 228727 h 1372086"/>
                <a:gd name="connsiteX4" fmla="*/ 2214611 w 2214611"/>
                <a:gd name="connsiteY4" fmla="*/ 1143359 h 1372086"/>
                <a:gd name="connsiteX5" fmla="*/ 1985884 w 2214611"/>
                <a:gd name="connsiteY5" fmla="*/ 1372086 h 1372086"/>
                <a:gd name="connsiteX6" fmla="*/ 228727 w 2214611"/>
                <a:gd name="connsiteY6" fmla="*/ 1372086 h 1372086"/>
                <a:gd name="connsiteX7" fmla="*/ 0 w 2214611"/>
                <a:gd name="connsiteY7" fmla="*/ 1143359 h 1372086"/>
                <a:gd name="connsiteX8" fmla="*/ 0 w 2214611"/>
                <a:gd name="connsiteY8" fmla="*/ 228727 h 1372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4611" h="1372086">
                  <a:moveTo>
                    <a:pt x="0" y="228727"/>
                  </a:moveTo>
                  <a:cubicBezTo>
                    <a:pt x="0" y="102405"/>
                    <a:pt x="102405" y="0"/>
                    <a:pt x="228727" y="0"/>
                  </a:cubicBezTo>
                  <a:lnTo>
                    <a:pt x="1985884" y="0"/>
                  </a:lnTo>
                  <a:cubicBezTo>
                    <a:pt x="2112206" y="0"/>
                    <a:pt x="2214611" y="102405"/>
                    <a:pt x="2214611" y="228727"/>
                  </a:cubicBezTo>
                  <a:lnTo>
                    <a:pt x="2214611" y="1143359"/>
                  </a:lnTo>
                  <a:cubicBezTo>
                    <a:pt x="2214611" y="1269681"/>
                    <a:pt x="2112206" y="1372086"/>
                    <a:pt x="1985884" y="1372086"/>
                  </a:cubicBezTo>
                  <a:lnTo>
                    <a:pt x="228727" y="1372086"/>
                  </a:lnTo>
                  <a:cubicBezTo>
                    <a:pt x="102405" y="1372086"/>
                    <a:pt x="0" y="1269681"/>
                    <a:pt x="0" y="1143359"/>
                  </a:cubicBezTo>
                  <a:lnTo>
                    <a:pt x="0" y="228727"/>
                  </a:lnTo>
                  <a:close/>
                </a:path>
              </a:pathLst>
            </a:custGeom>
          </p:spPr>
          <p:style>
            <a:lnRef idx="2">
              <a:schemeClr val="lt1">
                <a:hueOff val="0"/>
                <a:satOff val="0"/>
                <a:lumOff val="0"/>
                <a:alphaOff val="0"/>
              </a:schemeClr>
            </a:lnRef>
            <a:fillRef idx="1">
              <a:schemeClr val="accent5">
                <a:hueOff val="-3676672"/>
                <a:satOff val="-5114"/>
                <a:lumOff val="-1961"/>
                <a:alphaOff val="0"/>
              </a:schemeClr>
            </a:fillRef>
            <a:effectRef idx="0">
              <a:schemeClr val="accent5">
                <a:hueOff val="-3676672"/>
                <a:satOff val="-5114"/>
                <a:lumOff val="-1961"/>
                <a:alphaOff val="0"/>
              </a:schemeClr>
            </a:effectRef>
            <a:fontRef idx="minor">
              <a:schemeClr val="lt1"/>
            </a:fontRef>
          </p:style>
          <p:txBody>
            <a:bodyPr spcFirstLastPara="0" vert="horz" wrap="square" lIns="173672" tIns="173672" rIns="173672" bIns="173672" numCol="1" spcCol="1270" anchor="ctr" anchorCtr="0">
              <a:noAutofit/>
            </a:bodyPr>
            <a:lstStyle/>
            <a:p>
              <a:pPr lvl="0" algn="ctr" defTabSz="1244600">
                <a:lnSpc>
                  <a:spcPct val="90000"/>
                </a:lnSpc>
                <a:spcBef>
                  <a:spcPct val="0"/>
                </a:spcBef>
                <a:spcAft>
                  <a:spcPct val="35000"/>
                </a:spcAft>
              </a:pPr>
              <a:r>
                <a:rPr lang="en-US" sz="2400" kern="1200" dirty="0"/>
                <a:t>Discuss process &amp; expectations</a:t>
              </a:r>
            </a:p>
          </p:txBody>
        </p:sp>
        <p:sp>
          <p:nvSpPr>
            <p:cNvPr id="34" name="Rectangle 33"/>
            <p:cNvSpPr/>
            <p:nvPr/>
          </p:nvSpPr>
          <p:spPr>
            <a:xfrm>
              <a:off x="3822471" y="3526488"/>
              <a:ext cx="1425673" cy="11089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5" name="Freeform 34"/>
            <p:cNvSpPr/>
            <p:nvPr/>
          </p:nvSpPr>
          <p:spPr>
            <a:xfrm>
              <a:off x="3474910" y="4936936"/>
              <a:ext cx="1960214" cy="1372086"/>
            </a:xfrm>
            <a:custGeom>
              <a:avLst/>
              <a:gdLst>
                <a:gd name="connsiteX0" fmla="*/ 0 w 1960214"/>
                <a:gd name="connsiteY0" fmla="*/ 228727 h 1372086"/>
                <a:gd name="connsiteX1" fmla="*/ 228727 w 1960214"/>
                <a:gd name="connsiteY1" fmla="*/ 0 h 1372086"/>
                <a:gd name="connsiteX2" fmla="*/ 1731487 w 1960214"/>
                <a:gd name="connsiteY2" fmla="*/ 0 h 1372086"/>
                <a:gd name="connsiteX3" fmla="*/ 1960214 w 1960214"/>
                <a:gd name="connsiteY3" fmla="*/ 228727 h 1372086"/>
                <a:gd name="connsiteX4" fmla="*/ 1960214 w 1960214"/>
                <a:gd name="connsiteY4" fmla="*/ 1143359 h 1372086"/>
                <a:gd name="connsiteX5" fmla="*/ 1731487 w 1960214"/>
                <a:gd name="connsiteY5" fmla="*/ 1372086 h 1372086"/>
                <a:gd name="connsiteX6" fmla="*/ 228727 w 1960214"/>
                <a:gd name="connsiteY6" fmla="*/ 1372086 h 1372086"/>
                <a:gd name="connsiteX7" fmla="*/ 0 w 1960214"/>
                <a:gd name="connsiteY7" fmla="*/ 1143359 h 1372086"/>
                <a:gd name="connsiteX8" fmla="*/ 0 w 1960214"/>
                <a:gd name="connsiteY8" fmla="*/ 228727 h 1372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0214" h="1372086">
                  <a:moveTo>
                    <a:pt x="0" y="228727"/>
                  </a:moveTo>
                  <a:cubicBezTo>
                    <a:pt x="0" y="102405"/>
                    <a:pt x="102405" y="0"/>
                    <a:pt x="228727" y="0"/>
                  </a:cubicBezTo>
                  <a:lnTo>
                    <a:pt x="1731487" y="0"/>
                  </a:lnTo>
                  <a:cubicBezTo>
                    <a:pt x="1857809" y="0"/>
                    <a:pt x="1960214" y="102405"/>
                    <a:pt x="1960214" y="228727"/>
                  </a:cubicBezTo>
                  <a:lnTo>
                    <a:pt x="1960214" y="1143359"/>
                  </a:lnTo>
                  <a:cubicBezTo>
                    <a:pt x="1960214" y="1269681"/>
                    <a:pt x="1857809" y="1372086"/>
                    <a:pt x="1731487" y="1372086"/>
                  </a:cubicBezTo>
                  <a:lnTo>
                    <a:pt x="228727" y="1372086"/>
                  </a:lnTo>
                  <a:cubicBezTo>
                    <a:pt x="102405" y="1372086"/>
                    <a:pt x="0" y="1269681"/>
                    <a:pt x="0" y="1143359"/>
                  </a:cubicBezTo>
                  <a:lnTo>
                    <a:pt x="0" y="228727"/>
                  </a:lnTo>
                  <a:close/>
                </a:path>
              </a:pathLst>
            </a:custGeom>
          </p:spPr>
          <p:style>
            <a:lnRef idx="2">
              <a:schemeClr val="lt1">
                <a:hueOff val="0"/>
                <a:satOff val="0"/>
                <a:lumOff val="0"/>
                <a:alphaOff val="0"/>
              </a:schemeClr>
            </a:lnRef>
            <a:fillRef idx="1">
              <a:schemeClr val="accent5">
                <a:hueOff val="-7353344"/>
                <a:satOff val="-10228"/>
                <a:lumOff val="-3922"/>
                <a:alphaOff val="0"/>
              </a:schemeClr>
            </a:fillRef>
            <a:effectRef idx="0">
              <a:schemeClr val="accent5">
                <a:hueOff val="-7353344"/>
                <a:satOff val="-10228"/>
                <a:lumOff val="-3922"/>
                <a:alphaOff val="0"/>
              </a:schemeClr>
            </a:effectRef>
            <a:fontRef idx="minor">
              <a:schemeClr val="lt1"/>
            </a:fontRef>
          </p:style>
          <p:txBody>
            <a:bodyPr spcFirstLastPara="0" vert="horz" wrap="square" lIns="173672" tIns="173672" rIns="173672" bIns="173672" numCol="1" spcCol="1270" anchor="ctr" anchorCtr="0">
              <a:noAutofit/>
            </a:bodyPr>
            <a:lstStyle/>
            <a:p>
              <a:pPr lvl="0" algn="ctr" defTabSz="1244600">
                <a:lnSpc>
                  <a:spcPct val="90000"/>
                </a:lnSpc>
                <a:spcBef>
                  <a:spcPct val="0"/>
                </a:spcBef>
                <a:spcAft>
                  <a:spcPct val="35000"/>
                </a:spcAft>
              </a:pPr>
              <a:r>
                <a:rPr lang="en-US" sz="2400" kern="1200" dirty="0"/>
                <a:t>Sign MOU</a:t>
              </a:r>
            </a:p>
          </p:txBody>
        </p:sp>
      </p:grpSp>
      <p:grpSp>
        <p:nvGrpSpPr>
          <p:cNvPr id="38" name="Group 37"/>
          <p:cNvGrpSpPr/>
          <p:nvPr/>
        </p:nvGrpSpPr>
        <p:grpSpPr>
          <a:xfrm>
            <a:off x="5084516" y="434283"/>
            <a:ext cx="5764620" cy="4238378"/>
            <a:chOff x="-481264" y="2014780"/>
            <a:chExt cx="5916388" cy="4294242"/>
          </a:xfrm>
        </p:grpSpPr>
        <p:sp>
          <p:nvSpPr>
            <p:cNvPr id="42" name="Freeform 41"/>
            <p:cNvSpPr/>
            <p:nvPr/>
          </p:nvSpPr>
          <p:spPr>
            <a:xfrm>
              <a:off x="1462815" y="3409968"/>
              <a:ext cx="2214611" cy="1372086"/>
            </a:xfrm>
            <a:custGeom>
              <a:avLst/>
              <a:gdLst>
                <a:gd name="connsiteX0" fmla="*/ 0 w 2214611"/>
                <a:gd name="connsiteY0" fmla="*/ 228727 h 1372086"/>
                <a:gd name="connsiteX1" fmla="*/ 228727 w 2214611"/>
                <a:gd name="connsiteY1" fmla="*/ 0 h 1372086"/>
                <a:gd name="connsiteX2" fmla="*/ 1985884 w 2214611"/>
                <a:gd name="connsiteY2" fmla="*/ 0 h 1372086"/>
                <a:gd name="connsiteX3" fmla="*/ 2214611 w 2214611"/>
                <a:gd name="connsiteY3" fmla="*/ 228727 h 1372086"/>
                <a:gd name="connsiteX4" fmla="*/ 2214611 w 2214611"/>
                <a:gd name="connsiteY4" fmla="*/ 1143359 h 1372086"/>
                <a:gd name="connsiteX5" fmla="*/ 1985884 w 2214611"/>
                <a:gd name="connsiteY5" fmla="*/ 1372086 h 1372086"/>
                <a:gd name="connsiteX6" fmla="*/ 228727 w 2214611"/>
                <a:gd name="connsiteY6" fmla="*/ 1372086 h 1372086"/>
                <a:gd name="connsiteX7" fmla="*/ 0 w 2214611"/>
                <a:gd name="connsiteY7" fmla="*/ 1143359 h 1372086"/>
                <a:gd name="connsiteX8" fmla="*/ 0 w 2214611"/>
                <a:gd name="connsiteY8" fmla="*/ 228727 h 1372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4611" h="1372086">
                  <a:moveTo>
                    <a:pt x="0" y="228727"/>
                  </a:moveTo>
                  <a:cubicBezTo>
                    <a:pt x="0" y="102405"/>
                    <a:pt x="102405" y="0"/>
                    <a:pt x="228727" y="0"/>
                  </a:cubicBezTo>
                  <a:lnTo>
                    <a:pt x="1985884" y="0"/>
                  </a:lnTo>
                  <a:cubicBezTo>
                    <a:pt x="2112206" y="0"/>
                    <a:pt x="2214611" y="102405"/>
                    <a:pt x="2214611" y="228727"/>
                  </a:cubicBezTo>
                  <a:lnTo>
                    <a:pt x="2214611" y="1143359"/>
                  </a:lnTo>
                  <a:cubicBezTo>
                    <a:pt x="2214611" y="1269681"/>
                    <a:pt x="2112206" y="1372086"/>
                    <a:pt x="1985884" y="1372086"/>
                  </a:cubicBezTo>
                  <a:lnTo>
                    <a:pt x="228727" y="1372086"/>
                  </a:lnTo>
                  <a:cubicBezTo>
                    <a:pt x="102405" y="1372086"/>
                    <a:pt x="0" y="1269681"/>
                    <a:pt x="0" y="1143359"/>
                  </a:cubicBezTo>
                  <a:lnTo>
                    <a:pt x="0" y="228727"/>
                  </a:lnTo>
                  <a:close/>
                </a:path>
              </a:pathLst>
            </a:custGeom>
          </p:spPr>
          <p:style>
            <a:lnRef idx="2">
              <a:schemeClr val="lt1">
                <a:hueOff val="0"/>
                <a:satOff val="0"/>
                <a:lumOff val="0"/>
                <a:alphaOff val="0"/>
              </a:schemeClr>
            </a:lnRef>
            <a:fillRef idx="1">
              <a:schemeClr val="accent5">
                <a:hueOff val="-3676672"/>
                <a:satOff val="-5114"/>
                <a:lumOff val="-1961"/>
                <a:alphaOff val="0"/>
              </a:schemeClr>
            </a:fillRef>
            <a:effectRef idx="0">
              <a:schemeClr val="accent5">
                <a:hueOff val="-3676672"/>
                <a:satOff val="-5114"/>
                <a:lumOff val="-1961"/>
                <a:alphaOff val="0"/>
              </a:schemeClr>
            </a:effectRef>
            <a:fontRef idx="minor">
              <a:schemeClr val="lt1"/>
            </a:fontRef>
          </p:style>
          <p:txBody>
            <a:bodyPr spcFirstLastPara="0" vert="horz" wrap="square" lIns="173672" tIns="173672" rIns="173672" bIns="173672" numCol="1" spcCol="1270" anchor="ctr" anchorCtr="0">
              <a:noAutofit/>
            </a:bodyPr>
            <a:lstStyle/>
            <a:p>
              <a:pPr lvl="0" algn="ctr" defTabSz="1244600">
                <a:lnSpc>
                  <a:spcPct val="90000"/>
                </a:lnSpc>
                <a:spcBef>
                  <a:spcPct val="0"/>
                </a:spcBef>
                <a:spcAft>
                  <a:spcPct val="35000"/>
                </a:spcAft>
              </a:pPr>
              <a:r>
                <a:rPr lang="en-US" sz="2400" dirty="0"/>
                <a:t>Setup</a:t>
              </a:r>
              <a:endParaRPr lang="en-US" sz="2400" kern="1200" dirty="0"/>
            </a:p>
          </p:txBody>
        </p:sp>
        <p:sp>
          <p:nvSpPr>
            <p:cNvPr id="39" name="Bent-Up Arrow 38"/>
            <p:cNvSpPr/>
            <p:nvPr/>
          </p:nvSpPr>
          <p:spPr>
            <a:xfrm rot="5400000">
              <a:off x="232060" y="3360049"/>
              <a:ext cx="1164430" cy="1325662"/>
            </a:xfrm>
            <a:prstGeom prst="bentUpArrow">
              <a:avLst>
                <a:gd name="adj1" fmla="val 32840"/>
                <a:gd name="adj2" fmla="val 25000"/>
                <a:gd name="adj3" fmla="val 35780"/>
              </a:avLst>
            </a:prstGeom>
          </p:spPr>
          <p:style>
            <a:lnRef idx="2">
              <a:schemeClr val="lt1">
                <a:hueOff val="0"/>
                <a:satOff val="0"/>
                <a:lumOff val="0"/>
                <a:alphaOff val="0"/>
              </a:schemeClr>
            </a:lnRef>
            <a:fillRef idx="1">
              <a:schemeClr val="accent5">
                <a:tint val="50000"/>
                <a:hueOff val="0"/>
                <a:satOff val="0"/>
                <a:lumOff val="0"/>
                <a:alphaOff val="0"/>
              </a:schemeClr>
            </a:fillRef>
            <a:effectRef idx="0">
              <a:schemeClr val="accent5">
                <a:tint val="50000"/>
                <a:hueOff val="0"/>
                <a:satOff val="0"/>
                <a:lumOff val="0"/>
                <a:alphaOff val="0"/>
              </a:schemeClr>
            </a:effectRef>
            <a:fontRef idx="minor">
              <a:schemeClr val="lt1">
                <a:hueOff val="0"/>
                <a:satOff val="0"/>
                <a:lumOff val="0"/>
                <a:alphaOff val="0"/>
              </a:schemeClr>
            </a:fontRef>
          </p:style>
        </p:sp>
        <p:sp>
          <p:nvSpPr>
            <p:cNvPr id="40" name="Freeform 39"/>
            <p:cNvSpPr/>
            <p:nvPr/>
          </p:nvSpPr>
          <p:spPr>
            <a:xfrm>
              <a:off x="-481264" y="2014780"/>
              <a:ext cx="1960214" cy="1372086"/>
            </a:xfrm>
            <a:custGeom>
              <a:avLst/>
              <a:gdLst>
                <a:gd name="connsiteX0" fmla="*/ 0 w 1960214"/>
                <a:gd name="connsiteY0" fmla="*/ 228727 h 1372086"/>
                <a:gd name="connsiteX1" fmla="*/ 228727 w 1960214"/>
                <a:gd name="connsiteY1" fmla="*/ 0 h 1372086"/>
                <a:gd name="connsiteX2" fmla="*/ 1731487 w 1960214"/>
                <a:gd name="connsiteY2" fmla="*/ 0 h 1372086"/>
                <a:gd name="connsiteX3" fmla="*/ 1960214 w 1960214"/>
                <a:gd name="connsiteY3" fmla="*/ 228727 h 1372086"/>
                <a:gd name="connsiteX4" fmla="*/ 1960214 w 1960214"/>
                <a:gd name="connsiteY4" fmla="*/ 1143359 h 1372086"/>
                <a:gd name="connsiteX5" fmla="*/ 1731487 w 1960214"/>
                <a:gd name="connsiteY5" fmla="*/ 1372086 h 1372086"/>
                <a:gd name="connsiteX6" fmla="*/ 228727 w 1960214"/>
                <a:gd name="connsiteY6" fmla="*/ 1372086 h 1372086"/>
                <a:gd name="connsiteX7" fmla="*/ 0 w 1960214"/>
                <a:gd name="connsiteY7" fmla="*/ 1143359 h 1372086"/>
                <a:gd name="connsiteX8" fmla="*/ 0 w 1960214"/>
                <a:gd name="connsiteY8" fmla="*/ 228727 h 1372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0214" h="1372086">
                  <a:moveTo>
                    <a:pt x="0" y="228727"/>
                  </a:moveTo>
                  <a:cubicBezTo>
                    <a:pt x="0" y="102405"/>
                    <a:pt x="102405" y="0"/>
                    <a:pt x="228727" y="0"/>
                  </a:cubicBezTo>
                  <a:lnTo>
                    <a:pt x="1731487" y="0"/>
                  </a:lnTo>
                  <a:cubicBezTo>
                    <a:pt x="1857809" y="0"/>
                    <a:pt x="1960214" y="102405"/>
                    <a:pt x="1960214" y="228727"/>
                  </a:cubicBezTo>
                  <a:lnTo>
                    <a:pt x="1960214" y="1143359"/>
                  </a:lnTo>
                  <a:cubicBezTo>
                    <a:pt x="1960214" y="1269681"/>
                    <a:pt x="1857809" y="1372086"/>
                    <a:pt x="1731487" y="1372086"/>
                  </a:cubicBezTo>
                  <a:lnTo>
                    <a:pt x="228727" y="1372086"/>
                  </a:lnTo>
                  <a:cubicBezTo>
                    <a:pt x="102405" y="1372086"/>
                    <a:pt x="0" y="1269681"/>
                    <a:pt x="0" y="1143359"/>
                  </a:cubicBezTo>
                  <a:lnTo>
                    <a:pt x="0" y="228727"/>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73672" tIns="173672" rIns="173672" bIns="173672" numCol="1" spcCol="1270" anchor="ctr" anchorCtr="0">
              <a:noAutofit/>
            </a:bodyPr>
            <a:lstStyle/>
            <a:p>
              <a:pPr lvl="0" algn="ctr" defTabSz="1244600">
                <a:lnSpc>
                  <a:spcPct val="90000"/>
                </a:lnSpc>
                <a:spcBef>
                  <a:spcPct val="0"/>
                </a:spcBef>
                <a:spcAft>
                  <a:spcPct val="35000"/>
                </a:spcAft>
              </a:pPr>
              <a:r>
                <a:rPr lang="en-US" sz="2400" kern="1200" dirty="0"/>
                <a:t>Train</a:t>
              </a:r>
            </a:p>
          </p:txBody>
        </p:sp>
        <p:sp>
          <p:nvSpPr>
            <p:cNvPr id="41" name="Bent-Up Arrow 40"/>
            <p:cNvSpPr/>
            <p:nvPr/>
          </p:nvSpPr>
          <p:spPr>
            <a:xfrm rot="5400000">
              <a:off x="2243727" y="4758072"/>
              <a:ext cx="1164430" cy="1325662"/>
            </a:xfrm>
            <a:prstGeom prst="bentUpArrow">
              <a:avLst>
                <a:gd name="adj1" fmla="val 32840"/>
                <a:gd name="adj2" fmla="val 25000"/>
                <a:gd name="adj3" fmla="val 35780"/>
              </a:avLst>
            </a:prstGeom>
            <a:solidFill>
              <a:srgbClr val="C0C9E4"/>
            </a:solidFill>
          </p:spPr>
          <p:style>
            <a:lnRef idx="2">
              <a:schemeClr val="lt1">
                <a:hueOff val="0"/>
                <a:satOff val="0"/>
                <a:lumOff val="0"/>
                <a:alphaOff val="0"/>
              </a:schemeClr>
            </a:lnRef>
            <a:fillRef idx="1">
              <a:schemeClr val="accent5">
                <a:tint val="50000"/>
                <a:hueOff val="-7344354"/>
                <a:satOff val="-15375"/>
                <a:lumOff val="10564"/>
                <a:alphaOff val="0"/>
              </a:schemeClr>
            </a:fillRef>
            <a:effectRef idx="0">
              <a:schemeClr val="accent5">
                <a:tint val="50000"/>
                <a:hueOff val="-7344354"/>
                <a:satOff val="-15375"/>
                <a:lumOff val="10564"/>
                <a:alphaOff val="0"/>
              </a:schemeClr>
            </a:effectRef>
            <a:fontRef idx="minor">
              <a:schemeClr val="lt1">
                <a:hueOff val="0"/>
                <a:satOff val="0"/>
                <a:lumOff val="0"/>
                <a:alphaOff val="0"/>
              </a:schemeClr>
            </a:fontRef>
          </p:style>
        </p:sp>
        <p:sp>
          <p:nvSpPr>
            <p:cNvPr id="43" name="Rectangle 42"/>
            <p:cNvSpPr/>
            <p:nvPr/>
          </p:nvSpPr>
          <p:spPr>
            <a:xfrm>
              <a:off x="3822471" y="3526488"/>
              <a:ext cx="1425673" cy="11089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4" name="Freeform 43"/>
            <p:cNvSpPr/>
            <p:nvPr/>
          </p:nvSpPr>
          <p:spPr>
            <a:xfrm>
              <a:off x="3474910" y="4936936"/>
              <a:ext cx="1960214" cy="1372086"/>
            </a:xfrm>
            <a:custGeom>
              <a:avLst/>
              <a:gdLst>
                <a:gd name="connsiteX0" fmla="*/ 0 w 1960214"/>
                <a:gd name="connsiteY0" fmla="*/ 228727 h 1372086"/>
                <a:gd name="connsiteX1" fmla="*/ 228727 w 1960214"/>
                <a:gd name="connsiteY1" fmla="*/ 0 h 1372086"/>
                <a:gd name="connsiteX2" fmla="*/ 1731487 w 1960214"/>
                <a:gd name="connsiteY2" fmla="*/ 0 h 1372086"/>
                <a:gd name="connsiteX3" fmla="*/ 1960214 w 1960214"/>
                <a:gd name="connsiteY3" fmla="*/ 228727 h 1372086"/>
                <a:gd name="connsiteX4" fmla="*/ 1960214 w 1960214"/>
                <a:gd name="connsiteY4" fmla="*/ 1143359 h 1372086"/>
                <a:gd name="connsiteX5" fmla="*/ 1731487 w 1960214"/>
                <a:gd name="connsiteY5" fmla="*/ 1372086 h 1372086"/>
                <a:gd name="connsiteX6" fmla="*/ 228727 w 1960214"/>
                <a:gd name="connsiteY6" fmla="*/ 1372086 h 1372086"/>
                <a:gd name="connsiteX7" fmla="*/ 0 w 1960214"/>
                <a:gd name="connsiteY7" fmla="*/ 1143359 h 1372086"/>
                <a:gd name="connsiteX8" fmla="*/ 0 w 1960214"/>
                <a:gd name="connsiteY8" fmla="*/ 228727 h 1372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0214" h="1372086">
                  <a:moveTo>
                    <a:pt x="0" y="228727"/>
                  </a:moveTo>
                  <a:cubicBezTo>
                    <a:pt x="0" y="102405"/>
                    <a:pt x="102405" y="0"/>
                    <a:pt x="228727" y="0"/>
                  </a:cubicBezTo>
                  <a:lnTo>
                    <a:pt x="1731487" y="0"/>
                  </a:lnTo>
                  <a:cubicBezTo>
                    <a:pt x="1857809" y="0"/>
                    <a:pt x="1960214" y="102405"/>
                    <a:pt x="1960214" y="228727"/>
                  </a:cubicBezTo>
                  <a:lnTo>
                    <a:pt x="1960214" y="1143359"/>
                  </a:lnTo>
                  <a:cubicBezTo>
                    <a:pt x="1960214" y="1269681"/>
                    <a:pt x="1857809" y="1372086"/>
                    <a:pt x="1731487" y="1372086"/>
                  </a:cubicBezTo>
                  <a:lnTo>
                    <a:pt x="228727" y="1372086"/>
                  </a:lnTo>
                  <a:cubicBezTo>
                    <a:pt x="102405" y="1372086"/>
                    <a:pt x="0" y="1269681"/>
                    <a:pt x="0" y="1143359"/>
                  </a:cubicBezTo>
                  <a:lnTo>
                    <a:pt x="0" y="228727"/>
                  </a:lnTo>
                  <a:close/>
                </a:path>
              </a:pathLst>
            </a:custGeom>
          </p:spPr>
          <p:style>
            <a:lnRef idx="2">
              <a:schemeClr val="lt1">
                <a:hueOff val="0"/>
                <a:satOff val="0"/>
                <a:lumOff val="0"/>
                <a:alphaOff val="0"/>
              </a:schemeClr>
            </a:lnRef>
            <a:fillRef idx="1">
              <a:schemeClr val="accent5">
                <a:hueOff val="-7353344"/>
                <a:satOff val="-10228"/>
                <a:lumOff val="-3922"/>
                <a:alphaOff val="0"/>
              </a:schemeClr>
            </a:fillRef>
            <a:effectRef idx="0">
              <a:schemeClr val="accent5">
                <a:hueOff val="-7353344"/>
                <a:satOff val="-10228"/>
                <a:lumOff val="-3922"/>
                <a:alphaOff val="0"/>
              </a:schemeClr>
            </a:effectRef>
            <a:fontRef idx="minor">
              <a:schemeClr val="lt1"/>
            </a:fontRef>
          </p:style>
          <p:txBody>
            <a:bodyPr spcFirstLastPara="0" vert="horz" wrap="square" lIns="173672" tIns="173672" rIns="173672" bIns="173672" numCol="1" spcCol="1270" anchor="ctr" anchorCtr="0">
              <a:noAutofit/>
            </a:bodyPr>
            <a:lstStyle/>
            <a:p>
              <a:pPr lvl="0" algn="ctr" defTabSz="1244600">
                <a:lnSpc>
                  <a:spcPct val="90000"/>
                </a:lnSpc>
                <a:spcBef>
                  <a:spcPct val="0"/>
                </a:spcBef>
                <a:spcAft>
                  <a:spcPct val="35000"/>
                </a:spcAft>
              </a:pPr>
              <a:r>
                <a:rPr lang="en-US" sz="2400" kern="1200" dirty="0"/>
                <a:t>Launch</a:t>
              </a:r>
            </a:p>
          </p:txBody>
        </p:sp>
      </p:grpSp>
      <p:sp>
        <p:nvSpPr>
          <p:cNvPr id="45" name="Right Arrow 44"/>
          <p:cNvSpPr/>
          <p:nvPr/>
        </p:nvSpPr>
        <p:spPr>
          <a:xfrm rot="16929947">
            <a:off x="3515814" y="2946791"/>
            <a:ext cx="2741585" cy="635431"/>
          </a:xfrm>
          <a:prstGeom prst="rightArrow">
            <a:avLst/>
          </a:prstGeom>
          <a:solidFill>
            <a:srgbClr val="C0C9E4"/>
          </a:solidFill>
          <a:ln>
            <a:solidFill>
              <a:srgbClr val="C0C9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Bent-Up Arrow 45"/>
          <p:cNvSpPr/>
          <p:nvPr/>
        </p:nvSpPr>
        <p:spPr>
          <a:xfrm rot="5400000">
            <a:off x="9038478" y="4899020"/>
            <a:ext cx="1149282" cy="1291656"/>
          </a:xfrm>
          <a:prstGeom prst="bentUpArrow">
            <a:avLst>
              <a:gd name="adj1" fmla="val 32840"/>
              <a:gd name="adj2" fmla="val 25000"/>
              <a:gd name="adj3" fmla="val 35780"/>
            </a:avLst>
          </a:prstGeom>
          <a:solidFill>
            <a:srgbClr val="C0C9E4"/>
          </a:solidFill>
        </p:spPr>
        <p:style>
          <a:lnRef idx="2">
            <a:schemeClr val="lt1">
              <a:hueOff val="0"/>
              <a:satOff val="0"/>
              <a:lumOff val="0"/>
              <a:alphaOff val="0"/>
            </a:schemeClr>
          </a:lnRef>
          <a:fillRef idx="1">
            <a:schemeClr val="accent5">
              <a:tint val="50000"/>
              <a:hueOff val="-7344354"/>
              <a:satOff val="-15375"/>
              <a:lumOff val="10564"/>
              <a:alphaOff val="0"/>
            </a:schemeClr>
          </a:fillRef>
          <a:effectRef idx="0">
            <a:schemeClr val="accent5">
              <a:tint val="50000"/>
              <a:hueOff val="-7344354"/>
              <a:satOff val="-15375"/>
              <a:lumOff val="10564"/>
              <a:alphaOff val="0"/>
            </a:schemeClr>
          </a:effectRef>
          <a:fontRef idx="minor">
            <a:schemeClr val="lt1">
              <a:hueOff val="0"/>
              <a:satOff val="0"/>
              <a:lumOff val="0"/>
              <a:alphaOff val="0"/>
            </a:schemeClr>
          </a:fontRef>
        </p:style>
      </p:sp>
      <p:sp>
        <p:nvSpPr>
          <p:cNvPr id="4" name="Oval 3"/>
          <p:cNvSpPr/>
          <p:nvPr/>
        </p:nvSpPr>
        <p:spPr>
          <a:xfrm>
            <a:off x="8016794" y="150189"/>
            <a:ext cx="2386509" cy="1658318"/>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Liaisons</a:t>
            </a:r>
          </a:p>
        </p:txBody>
      </p:sp>
      <p:sp>
        <p:nvSpPr>
          <p:cNvPr id="36" name="Rounded Rectangle 35"/>
          <p:cNvSpPr/>
          <p:nvPr/>
        </p:nvSpPr>
        <p:spPr>
          <a:xfrm>
            <a:off x="0" y="1841619"/>
            <a:ext cx="2003739" cy="1476806"/>
          </a:xfrm>
          <a:prstGeom prst="roundRect">
            <a:avLst/>
          </a:prstGeom>
          <a:solidFill>
            <a:srgbClr val="CC3300">
              <a:alpha val="25882"/>
            </a:srgbClr>
          </a:solid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8865032" y="150189"/>
            <a:ext cx="2386509" cy="1658318"/>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Digital Scholarship Unit</a:t>
            </a:r>
          </a:p>
        </p:txBody>
      </p:sp>
      <p:sp>
        <p:nvSpPr>
          <p:cNvPr id="49" name="Rounded Rectangle 48"/>
          <p:cNvSpPr/>
          <p:nvPr/>
        </p:nvSpPr>
        <p:spPr>
          <a:xfrm>
            <a:off x="1824310" y="3242586"/>
            <a:ext cx="2324530" cy="1505913"/>
          </a:xfrm>
          <a:prstGeom prst="roundRect">
            <a:avLst/>
          </a:prstGeom>
          <a:solidFill>
            <a:srgbClr val="7030A0">
              <a:alpha val="34902"/>
            </a:srgbClr>
          </a:solid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ounded Rectangle 49"/>
          <p:cNvSpPr/>
          <p:nvPr/>
        </p:nvSpPr>
        <p:spPr>
          <a:xfrm>
            <a:off x="3714951" y="4748499"/>
            <a:ext cx="2234486" cy="1503438"/>
          </a:xfrm>
          <a:prstGeom prst="roundRect">
            <a:avLst/>
          </a:prstGeom>
          <a:solidFill>
            <a:srgbClr val="7030A0">
              <a:alpha val="34902"/>
            </a:srgbClr>
          </a:solid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ounded Rectangle 50"/>
          <p:cNvSpPr/>
          <p:nvPr/>
        </p:nvSpPr>
        <p:spPr>
          <a:xfrm>
            <a:off x="6961650" y="1756042"/>
            <a:ext cx="2234486" cy="1503438"/>
          </a:xfrm>
          <a:prstGeom prst="roundRect">
            <a:avLst/>
          </a:prstGeom>
          <a:solidFill>
            <a:srgbClr val="7030A0">
              <a:alpha val="34902"/>
            </a:srgbClr>
          </a:solid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p:cNvSpPr/>
          <p:nvPr/>
        </p:nvSpPr>
        <p:spPr>
          <a:xfrm>
            <a:off x="9832387" y="130201"/>
            <a:ext cx="2386509" cy="1658318"/>
          </a:xfrm>
          <a:prstGeom prst="ellipse">
            <a:avLst/>
          </a:prstGeom>
          <a:solidFill>
            <a:srgbClr val="CA0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bg1"/>
                </a:solidFill>
              </a:rPr>
              <a:t>bepress</a:t>
            </a:r>
            <a:endParaRPr lang="en-US" sz="2400" dirty="0">
              <a:solidFill>
                <a:schemeClr val="bg1"/>
              </a:solidFill>
            </a:endParaRPr>
          </a:p>
        </p:txBody>
      </p:sp>
      <p:cxnSp>
        <p:nvCxnSpPr>
          <p:cNvPr id="19" name="Straight Arrow Connector 18"/>
          <p:cNvCxnSpPr/>
          <p:nvPr/>
        </p:nvCxnSpPr>
        <p:spPr>
          <a:xfrm>
            <a:off x="5493470" y="1055180"/>
            <a:ext cx="5118838" cy="5196369"/>
          </a:xfrm>
          <a:prstGeom prst="straightConnector1">
            <a:avLst/>
          </a:prstGeom>
          <a:ln w="76200">
            <a:solidFill>
              <a:srgbClr val="CA06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1458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36"/>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37"/>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47"/>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49"/>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50"/>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51"/>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4" grpId="0" animBg="1"/>
      <p:bldP spid="4" grpId="1" animBg="1"/>
      <p:bldP spid="36" grpId="0" animBg="1"/>
      <p:bldP spid="36" grpId="1" animBg="1"/>
      <p:bldP spid="47" grpId="0" animBg="1"/>
      <p:bldP spid="47" grpId="1" animBg="1"/>
      <p:bldP spid="49" grpId="0" animBg="1"/>
      <p:bldP spid="49" grpId="1" animBg="1"/>
      <p:bldP spid="50" grpId="0" animBg="1"/>
      <p:bldP spid="50" grpId="1" animBg="1"/>
      <p:bldP spid="51" grpId="0" animBg="1"/>
      <p:bldP spid="51" grpId="1" animBg="1"/>
      <p:bldP spid="5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3" y="1393768"/>
            <a:ext cx="12192000" cy="4839955"/>
          </a:xfrm>
          <a:prstGeom prst="roundRect">
            <a:avLst/>
          </a:prstGeom>
          <a:blipFill dpi="0" rotWithShape="1">
            <a:blip r:embed="rId3">
              <a:alphaModFix amt="25000"/>
              <a:extLst>
                <a:ext uri="{28A0092B-C50C-407E-A947-70E740481C1C}">
                  <a14:useLocalDpi xmlns:a14="http://schemas.microsoft.com/office/drawing/2010/main" val="0"/>
                </a:ext>
              </a:extLst>
            </a:blip>
            <a:srcRect/>
            <a:stretch>
              <a:fillRect t="-747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p:cNvSpPr>
            <a:spLocks noGrp="1"/>
          </p:cNvSpPr>
          <p:nvPr>
            <p:ph type="title"/>
          </p:nvPr>
        </p:nvSpPr>
        <p:spPr/>
        <p:txBody>
          <a:bodyPr/>
          <a:lstStyle/>
          <a:p>
            <a:r>
              <a:rPr lang="en-US" b="1" dirty="0"/>
              <a:t>conclusion</a:t>
            </a:r>
          </a:p>
        </p:txBody>
      </p:sp>
      <p:sp>
        <p:nvSpPr>
          <p:cNvPr id="6" name="Content Placeholder 5"/>
          <p:cNvSpPr>
            <a:spLocks noGrp="1"/>
          </p:cNvSpPr>
          <p:nvPr>
            <p:ph idx="1"/>
          </p:nvPr>
        </p:nvSpPr>
        <p:spPr>
          <a:xfrm>
            <a:off x="553387" y="1638076"/>
            <a:ext cx="10515600" cy="4351338"/>
          </a:xfrm>
        </p:spPr>
        <p:txBody>
          <a:bodyPr vert="horz" lIns="91440" tIns="45720" rIns="91440" bIns="45720" rtlCol="0" anchor="t">
            <a:normAutofit/>
          </a:bodyPr>
          <a:lstStyle/>
          <a:p>
            <a:pPr marL="0" indent="0">
              <a:buNone/>
            </a:pPr>
            <a:endParaRPr lang="en-US" dirty="0"/>
          </a:p>
          <a:p>
            <a:r>
              <a:rPr lang="en-US" dirty="0"/>
              <a:t>Hosting journals allows library to harness university-wide interest in journal publishing.</a:t>
            </a:r>
          </a:p>
          <a:p>
            <a:r>
              <a:rPr lang="en-US" dirty="0"/>
              <a:t>Establishing roles clearly and formally provides structure to a complicated process</a:t>
            </a:r>
          </a:p>
        </p:txBody>
      </p:sp>
    </p:spTree>
    <p:extLst>
      <p:ext uri="{BB962C8B-B14F-4D97-AF65-F5344CB8AC3E}">
        <p14:creationId xmlns:p14="http://schemas.microsoft.com/office/powerpoint/2010/main" val="1469932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
        <p:nvSpPr>
          <p:cNvPr id="3" name="Content Placeholder 2"/>
          <p:cNvSpPr>
            <a:spLocks noGrp="1"/>
          </p:cNvSpPr>
          <p:nvPr>
            <p:ph idx="1"/>
          </p:nvPr>
        </p:nvSpPr>
        <p:spPr>
          <a:xfrm>
            <a:off x="838200" y="3072534"/>
            <a:ext cx="10515600" cy="1470549"/>
          </a:xfrm>
        </p:spPr>
        <p:txBody>
          <a:bodyPr vert="horz" lIns="91440" tIns="45720" rIns="91440" bIns="45720" rtlCol="0" anchor="t">
            <a:normAutofit/>
          </a:bodyPr>
          <a:lstStyle/>
          <a:p>
            <a:pPr marL="0" indent="0" algn="ctr">
              <a:buNone/>
            </a:pPr>
            <a:r>
              <a:rPr lang="en-US" sz="5400" dirty="0"/>
              <a:t>Questions &amp; Discussion?</a:t>
            </a:r>
          </a:p>
        </p:txBody>
      </p:sp>
    </p:spTree>
    <p:extLst>
      <p:ext uri="{BB962C8B-B14F-4D97-AF65-F5344CB8AC3E}">
        <p14:creationId xmlns:p14="http://schemas.microsoft.com/office/powerpoint/2010/main" val="921049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839787" y="187325"/>
            <a:ext cx="3932237" cy="1600200"/>
          </a:xfrm>
        </p:spPr>
        <p:txBody>
          <a:bodyPr>
            <a:normAutofit/>
          </a:bodyPr>
          <a:lstStyle/>
          <a:p>
            <a:r>
              <a:rPr lang="en-US" sz="3600" b="1" dirty="0"/>
              <a:t>outline</a:t>
            </a:r>
          </a:p>
        </p:txBody>
      </p:sp>
      <p:sp>
        <p:nvSpPr>
          <p:cNvPr id="3" name="Content Placeholder 2"/>
          <p:cNvSpPr>
            <a:spLocks noGrp="1"/>
          </p:cNvSpPr>
          <p:nvPr>
            <p:ph type="body" sz="half" idx="2"/>
          </p:nvPr>
        </p:nvSpPr>
        <p:spPr>
          <a:xfrm>
            <a:off x="839787" y="1787525"/>
            <a:ext cx="3932237" cy="3811588"/>
          </a:xfrm>
        </p:spPr>
        <p:txBody>
          <a:bodyPr>
            <a:noAutofit/>
          </a:bodyPr>
          <a:lstStyle/>
          <a:p>
            <a:pPr algn="l"/>
            <a:r>
              <a:rPr lang="en-US" sz="2400" dirty="0"/>
              <a:t>Prior practices &amp; existing journals</a:t>
            </a:r>
          </a:p>
          <a:p>
            <a:pPr algn="l"/>
            <a:r>
              <a:rPr lang="en-US" sz="2400" dirty="0"/>
              <a:t>Defining our role in publishing</a:t>
            </a:r>
          </a:p>
          <a:p>
            <a:pPr algn="l"/>
            <a:r>
              <a:rPr lang="en-US" sz="2400" dirty="0"/>
              <a:t>Benefits &amp; limitations of our role</a:t>
            </a:r>
          </a:p>
          <a:p>
            <a:pPr algn="l"/>
            <a:r>
              <a:rPr lang="en-US" sz="2400" dirty="0"/>
              <a:t>Conversations with administration</a:t>
            </a:r>
          </a:p>
          <a:p>
            <a:pPr algn="l"/>
            <a:r>
              <a:rPr lang="en-US" sz="2400" dirty="0"/>
              <a:t>The MOU</a:t>
            </a:r>
          </a:p>
          <a:p>
            <a:pPr algn="l"/>
            <a:r>
              <a:rPr lang="en-US" sz="2400" dirty="0"/>
              <a:t>How the model works in practice</a:t>
            </a:r>
          </a:p>
        </p:txBody>
      </p:sp>
      <p:pic>
        <p:nvPicPr>
          <p:cNvPr id="10" name="Picture Placeholder 9" descr="Screen Clipping"/>
          <p:cNvPicPr>
            <a:picLocks noGrp="1" noChangeAspect="1"/>
          </p:cNvPicPr>
          <p:nvPr>
            <p:ph type="pic" idx="1"/>
          </p:nvPr>
        </p:nvPicPr>
        <p:blipFill>
          <a:blip r:embed="rId3">
            <a:extLst>
              <a:ext uri="{28A0092B-C50C-407E-A947-70E740481C1C}">
                <a14:useLocalDpi xmlns:a14="http://schemas.microsoft.com/office/drawing/2010/main" val="0"/>
              </a:ext>
            </a:extLst>
          </a:blip>
          <a:srcRect l="3870" r="3870"/>
          <a:stretch>
            <a:fillRect/>
          </a:stretch>
        </p:blipFill>
        <p:spPr>
          <a:xfrm>
            <a:off x="5040948" y="987425"/>
            <a:ext cx="7008812" cy="4873625"/>
          </a:xfrm>
        </p:spPr>
      </p:pic>
      <p:sp>
        <p:nvSpPr>
          <p:cNvPr id="2" name="TextBox 1"/>
          <p:cNvSpPr txBox="1"/>
          <p:nvPr/>
        </p:nvSpPr>
        <p:spPr>
          <a:xfrm>
            <a:off x="839787" y="5903893"/>
            <a:ext cx="4264181" cy="954107"/>
          </a:xfrm>
          <a:prstGeom prst="rect">
            <a:avLst/>
          </a:prstGeom>
          <a:noFill/>
        </p:spPr>
        <p:txBody>
          <a:bodyPr wrap="none" rtlCol="0">
            <a:spAutoFit/>
          </a:bodyPr>
          <a:lstStyle/>
          <a:p>
            <a:r>
              <a:rPr lang="en-US" sz="2400" dirty="0">
                <a:latin typeface="Calibri" charset="0"/>
              </a:rPr>
              <a:t>Handouts </a:t>
            </a:r>
            <a:r>
              <a:rPr lang="en-US" sz="2400" dirty="0">
                <a:latin typeface="Calibri" charset="0"/>
                <a:hlinkClick r:id="rId4"/>
              </a:rPr>
              <a:t>http://bit.ly/1VzEJMc</a:t>
            </a:r>
            <a:r>
              <a:rPr lang="en-US" sz="2400" dirty="0">
                <a:latin typeface="Calibri" charset="0"/>
              </a:rPr>
              <a:t>  </a:t>
            </a:r>
          </a:p>
          <a:p>
            <a:endParaRPr lang="en-US" sz="3200" dirty="0"/>
          </a:p>
        </p:txBody>
      </p:sp>
    </p:spTree>
    <p:extLst>
      <p:ext uri="{BB962C8B-B14F-4D97-AF65-F5344CB8AC3E}">
        <p14:creationId xmlns:p14="http://schemas.microsoft.com/office/powerpoint/2010/main" val="2569826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19"/>
            <a:ext cx="10515600" cy="1325563"/>
          </a:xfrm>
        </p:spPr>
        <p:txBody>
          <a:bodyPr/>
          <a:lstStyle/>
          <a:p>
            <a:r>
              <a:rPr lang="en-US" dirty="0"/>
              <a:t>UNLV Journals in fall 2015</a:t>
            </a:r>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834" y="1152525"/>
            <a:ext cx="5534889" cy="5605849"/>
          </a:xfrm>
          <a:prstGeom prst="rect">
            <a:avLst/>
          </a:prstGeom>
        </p:spPr>
      </p:pic>
      <p:grpSp>
        <p:nvGrpSpPr>
          <p:cNvPr id="8" name="Group 7"/>
          <p:cNvGrpSpPr/>
          <p:nvPr/>
        </p:nvGrpSpPr>
        <p:grpSpPr>
          <a:xfrm>
            <a:off x="6351375" y="1152525"/>
            <a:ext cx="5061065" cy="5502141"/>
            <a:chOff x="6227805" y="1152525"/>
            <a:chExt cx="5061065" cy="5502141"/>
          </a:xfrm>
        </p:grpSpPr>
        <p:pic>
          <p:nvPicPr>
            <p:cNvPr id="6" name="Picture 5" descr="Screen Clipping"/>
            <p:cNvPicPr>
              <a:picLocks noChangeAspect="1"/>
            </p:cNvPicPr>
            <p:nvPr/>
          </p:nvPicPr>
          <p:blipFill rotWithShape="1">
            <a:blip r:embed="rId4">
              <a:extLst>
                <a:ext uri="{28A0092B-C50C-407E-A947-70E740481C1C}">
                  <a14:useLocalDpi xmlns:a14="http://schemas.microsoft.com/office/drawing/2010/main" val="0"/>
                </a:ext>
              </a:extLst>
            </a:blip>
            <a:srcRect l="5983" t="5566" r="10530" b="4318"/>
            <a:stretch/>
          </p:blipFill>
          <p:spPr>
            <a:xfrm>
              <a:off x="6236043" y="1152525"/>
              <a:ext cx="5049795" cy="4028302"/>
            </a:xfrm>
            <a:prstGeom prst="rect">
              <a:avLst/>
            </a:prstGeom>
          </p:spPr>
        </p:pic>
        <p:pic>
          <p:nvPicPr>
            <p:cNvPr id="7" name="Picture 6" descr="Screen Clipping"/>
            <p:cNvPicPr>
              <a:picLocks noChangeAspect="1"/>
            </p:cNvPicPr>
            <p:nvPr/>
          </p:nvPicPr>
          <p:blipFill rotWithShape="1">
            <a:blip r:embed="rId5">
              <a:extLst>
                <a:ext uri="{28A0092B-C50C-407E-A947-70E740481C1C}">
                  <a14:useLocalDpi xmlns:a14="http://schemas.microsoft.com/office/drawing/2010/main" val="0"/>
                </a:ext>
              </a:extLst>
            </a:blip>
            <a:srcRect b="53396"/>
            <a:stretch/>
          </p:blipFill>
          <p:spPr>
            <a:xfrm>
              <a:off x="6227805" y="5180827"/>
              <a:ext cx="5061065" cy="1473839"/>
            </a:xfrm>
            <a:prstGeom prst="rect">
              <a:avLst/>
            </a:prstGeom>
          </p:spPr>
        </p:pic>
      </p:grpSp>
      <p:sp>
        <p:nvSpPr>
          <p:cNvPr id="9" name="Rounded Rectangle 8"/>
          <p:cNvSpPr/>
          <p:nvPr/>
        </p:nvSpPr>
        <p:spPr>
          <a:xfrm>
            <a:off x="197707" y="3166676"/>
            <a:ext cx="5577016" cy="2117124"/>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330995" y="5155340"/>
            <a:ext cx="5101823" cy="1620731"/>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3540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normAutofit/>
          </a:bodyPr>
          <a:lstStyle/>
          <a:p>
            <a:r>
              <a:rPr lang="en-US" sz="3600" b="1" dirty="0"/>
              <a:t>concerns</a:t>
            </a:r>
          </a:p>
        </p:txBody>
      </p:sp>
      <p:pic>
        <p:nvPicPr>
          <p:cNvPr id="12" name="Content Placeholder 11"/>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7768" r="7768"/>
          <a:stretch>
            <a:fillRect/>
          </a:stretch>
        </p:blipFill>
        <p:spPr/>
      </p:pic>
      <p:sp>
        <p:nvSpPr>
          <p:cNvPr id="17" name="Text Placeholder 16"/>
          <p:cNvSpPr>
            <a:spLocks noGrp="1"/>
          </p:cNvSpPr>
          <p:nvPr>
            <p:ph type="body" sz="half" idx="2"/>
          </p:nvPr>
        </p:nvSpPr>
        <p:spPr/>
        <p:txBody>
          <a:bodyPr vert="horz" lIns="91440" tIns="45720" rIns="91440" bIns="45720" rtlCol="0" anchor="t">
            <a:normAutofit/>
          </a:bodyPr>
          <a:lstStyle/>
          <a:p>
            <a:r>
              <a:rPr lang="en-US" sz="2800" dirty="0"/>
              <a:t>Communication with editors</a:t>
            </a:r>
          </a:p>
          <a:p>
            <a:r>
              <a:rPr lang="en-US" sz="2800" dirty="0"/>
              <a:t>Copyright ownership</a:t>
            </a:r>
          </a:p>
          <a:p>
            <a:r>
              <a:rPr lang="en-US" sz="2800" dirty="0"/>
              <a:t>Maintenance of journal</a:t>
            </a:r>
          </a:p>
        </p:txBody>
      </p:sp>
      <p:sp>
        <p:nvSpPr>
          <p:cNvPr id="9" name="Content Placeholder 8"/>
          <p:cNvSpPr>
            <a:spLocks noGrp="1"/>
          </p:cNvSpPr>
          <p:nvPr>
            <p:ph idx="4294967295"/>
          </p:nvPr>
        </p:nvSpPr>
        <p:spPr>
          <a:xfrm>
            <a:off x="6019800" y="987425"/>
            <a:ext cx="6172200" cy="4873625"/>
          </a:xfrm>
        </p:spPr>
        <p:txBody>
          <a:bodyPr/>
          <a:lstStyle/>
          <a:p>
            <a:endParaRPr lang="en-US" dirty="0"/>
          </a:p>
          <a:p>
            <a:pPr lvl="1"/>
            <a:endParaRPr lang="en-US" dirty="0"/>
          </a:p>
        </p:txBody>
      </p:sp>
      <p:sp>
        <p:nvSpPr>
          <p:cNvPr id="13" name="TextBox 12"/>
          <p:cNvSpPr txBox="1"/>
          <p:nvPr/>
        </p:nvSpPr>
        <p:spPr>
          <a:xfrm>
            <a:off x="8046720" y="5890102"/>
            <a:ext cx="3738880" cy="246221"/>
          </a:xfrm>
          <a:prstGeom prst="rect">
            <a:avLst/>
          </a:prstGeom>
          <a:noFill/>
        </p:spPr>
        <p:txBody>
          <a:bodyPr wrap="square" rtlCol="0" anchor="t">
            <a:spAutoFit/>
          </a:bodyPr>
          <a:lstStyle/>
          <a:p>
            <a:r>
              <a:rPr lang="en-US" sz="1000" dirty="0"/>
              <a:t>Jason </a:t>
            </a:r>
            <a:r>
              <a:rPr lang="en-US" sz="1000" dirty="0" err="1"/>
              <a:t>Taellious</a:t>
            </a:r>
            <a:r>
              <a:rPr lang="en-US" sz="1000" dirty="0"/>
              <a:t> Flickr CC BY SA 2.0</a:t>
            </a:r>
          </a:p>
        </p:txBody>
      </p:sp>
    </p:spTree>
    <p:extLst>
      <p:ext uri="{BB962C8B-B14F-4D97-AF65-F5344CB8AC3E}">
        <p14:creationId xmlns:p14="http://schemas.microsoft.com/office/powerpoint/2010/main" val="214788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4266" y="489585"/>
            <a:ext cx="3932237" cy="1600200"/>
          </a:xfrm>
        </p:spPr>
        <p:txBody>
          <a:bodyPr/>
          <a:lstStyle/>
          <a:p>
            <a:pPr algn="r"/>
            <a:r>
              <a:rPr lang="en-US" b="1" dirty="0"/>
              <a:t>On the other hand…</a:t>
            </a:r>
          </a:p>
        </p:txBody>
      </p:sp>
      <p:sp>
        <p:nvSpPr>
          <p:cNvPr id="4" name="Content Placeholder 3"/>
          <p:cNvSpPr>
            <a:spLocks noGrp="1"/>
          </p:cNvSpPr>
          <p:nvPr>
            <p:ph type="body" sz="half" idx="2"/>
          </p:nvPr>
        </p:nvSpPr>
        <p:spPr>
          <a:xfrm>
            <a:off x="7464265" y="2147570"/>
            <a:ext cx="4463575" cy="4415790"/>
          </a:xfrm>
        </p:spPr>
        <p:txBody>
          <a:bodyPr>
            <a:normAutofit/>
          </a:bodyPr>
          <a:lstStyle/>
          <a:p>
            <a:r>
              <a:rPr lang="en-US" sz="2800" dirty="0"/>
              <a:t>Requests for new journals increased</a:t>
            </a:r>
          </a:p>
          <a:p>
            <a:r>
              <a:rPr lang="en-US" sz="2800" dirty="0"/>
              <a:t>Opportunity for library to formalize processes and roles</a:t>
            </a:r>
          </a:p>
          <a:p>
            <a:r>
              <a:rPr lang="en-US" sz="2800" dirty="0"/>
              <a:t>Good usage of existing journals</a:t>
            </a:r>
          </a:p>
          <a:p>
            <a:r>
              <a:rPr lang="en-US" sz="2800" dirty="0"/>
              <a:t>Journals reflect UNLV strengths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59791" y="4069588"/>
            <a:ext cx="4131507" cy="278841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07405" y="489585"/>
            <a:ext cx="3551566" cy="2367280"/>
          </a:xfrm>
          <a:prstGeom prst="rect">
            <a:avLst/>
          </a:prstGeom>
        </p:spPr>
      </p:pic>
      <p:pic>
        <p:nvPicPr>
          <p:cNvPr id="12" name="Content Placeholder 11"/>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284480" y="2311427"/>
            <a:ext cx="3719615" cy="2477321"/>
          </a:xfrm>
        </p:spPr>
      </p:pic>
      <p:sp>
        <p:nvSpPr>
          <p:cNvPr id="7" name="TextBox 6"/>
          <p:cNvSpPr txBox="1"/>
          <p:nvPr/>
        </p:nvSpPr>
        <p:spPr>
          <a:xfrm>
            <a:off x="214313" y="4864100"/>
            <a:ext cx="2448097" cy="246063"/>
          </a:xfrm>
          <a:prstGeom prst="rect">
            <a:avLst/>
          </a:prstGeom>
          <a:noFill/>
        </p:spPr>
        <p:txBody>
          <a:bodyPr wrap="square" rtlCol="0" anchor="t">
            <a:spAutoFit/>
          </a:bodyPr>
          <a:lstStyle/>
          <a:p>
            <a:r>
              <a:rPr lang="en-US" sz="1000" dirty="0">
                <a:latin typeface="Calibri" charset="0"/>
              </a:rPr>
              <a:t>Thomas Favre-</a:t>
            </a:r>
            <a:r>
              <a:rPr lang="en-US" sz="1000" dirty="0" err="1">
                <a:latin typeface="Calibri" charset="0"/>
              </a:rPr>
              <a:t>Bulle</a:t>
            </a:r>
            <a:r>
              <a:rPr lang="en-US" sz="1000" dirty="0">
                <a:latin typeface="Calibri" charset="0"/>
              </a:rPr>
              <a:t> Flickr CC BY NC</a:t>
            </a:r>
          </a:p>
        </p:txBody>
      </p:sp>
    </p:spTree>
    <p:extLst>
      <p:ext uri="{BB962C8B-B14F-4D97-AF65-F5344CB8AC3E}">
        <p14:creationId xmlns:p14="http://schemas.microsoft.com/office/powerpoint/2010/main" val="1151576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a:t>Why decide, or what’s our motivation?</a:t>
            </a:r>
          </a:p>
        </p:txBody>
      </p:sp>
      <p:sp>
        <p:nvSpPr>
          <p:cNvPr id="3" name="TextBox 2"/>
          <p:cNvSpPr txBox="1"/>
          <p:nvPr/>
        </p:nvSpPr>
        <p:spPr>
          <a:xfrm>
            <a:off x="1183067" y="2214164"/>
            <a:ext cx="2941099" cy="2862322"/>
          </a:xfrm>
          <a:prstGeom prst="rect">
            <a:avLst/>
          </a:prstGeom>
          <a:noFill/>
        </p:spPr>
        <p:txBody>
          <a:bodyPr wrap="square" rtlCol="0">
            <a:spAutoFit/>
          </a:bodyPr>
          <a:lstStyle/>
          <a:p>
            <a:pPr algn="r"/>
            <a:r>
              <a:rPr lang="en-US" sz="3600" dirty="0"/>
              <a:t>Demand</a:t>
            </a:r>
          </a:p>
          <a:p>
            <a:pPr algn="r"/>
            <a:endParaRPr lang="en-US" sz="3600" dirty="0"/>
          </a:p>
          <a:p>
            <a:pPr algn="r"/>
            <a:r>
              <a:rPr lang="en-US" sz="3600" dirty="0"/>
              <a:t>Opportunity</a:t>
            </a:r>
          </a:p>
          <a:p>
            <a:pPr algn="r"/>
            <a:endParaRPr lang="en-US" sz="3600" dirty="0"/>
          </a:p>
          <a:p>
            <a:pPr algn="r"/>
            <a:r>
              <a:rPr lang="en-US" sz="3600" dirty="0"/>
              <a:t>Asked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2334" y="1690688"/>
            <a:ext cx="6129527" cy="4728118"/>
          </a:xfrm>
          <a:prstGeom prst="rect">
            <a:avLst/>
          </a:prstGeom>
        </p:spPr>
      </p:pic>
      <p:sp>
        <p:nvSpPr>
          <p:cNvPr id="2" name="TextBox 1"/>
          <p:cNvSpPr txBox="1"/>
          <p:nvPr/>
        </p:nvSpPr>
        <p:spPr>
          <a:xfrm>
            <a:off x="7578121" y="6418806"/>
            <a:ext cx="3624710" cy="246221"/>
          </a:xfrm>
          <a:prstGeom prst="rect">
            <a:avLst/>
          </a:prstGeom>
          <a:noFill/>
        </p:spPr>
        <p:txBody>
          <a:bodyPr wrap="none" rtlCol="0">
            <a:spAutoFit/>
          </a:bodyPr>
          <a:lstStyle/>
          <a:p>
            <a:r>
              <a:rPr lang="en-US" sz="1000" dirty="0"/>
              <a:t>“David Tennant in Hamlet” CC BY-NC-SA https://</a:t>
            </a:r>
            <a:r>
              <a:rPr lang="en-US" sz="1000" dirty="0" err="1"/>
              <a:t>flic.kr</a:t>
            </a:r>
            <a:r>
              <a:rPr lang="en-US" sz="1000" dirty="0"/>
              <a:t>/p/6nAS9M </a:t>
            </a:r>
          </a:p>
        </p:txBody>
      </p:sp>
    </p:spTree>
    <p:extLst>
      <p:ext uri="{BB962C8B-B14F-4D97-AF65-F5344CB8AC3E}">
        <p14:creationId xmlns:p14="http://schemas.microsoft.com/office/powerpoint/2010/main" val="620853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Considerations and decision points</a:t>
            </a:r>
          </a:p>
        </p:txBody>
      </p:sp>
      <p:sp>
        <p:nvSpPr>
          <p:cNvPr id="4" name="TextBox 3"/>
          <p:cNvSpPr txBox="1"/>
          <p:nvPr/>
        </p:nvSpPr>
        <p:spPr>
          <a:xfrm>
            <a:off x="838200" y="1105033"/>
            <a:ext cx="5919903" cy="4524315"/>
          </a:xfrm>
          <a:prstGeom prst="rect">
            <a:avLst/>
          </a:prstGeom>
          <a:noFill/>
        </p:spPr>
        <p:txBody>
          <a:bodyPr wrap="square" rtlCol="0">
            <a:spAutoFit/>
          </a:bodyPr>
          <a:lstStyle/>
          <a:p>
            <a:endParaRPr lang="en-US" sz="3200" dirty="0"/>
          </a:p>
          <a:p>
            <a:pPr marL="571500" indent="-571500">
              <a:buFont typeface="Arial" charset="0"/>
              <a:buChar char="•"/>
            </a:pPr>
            <a:r>
              <a:rPr lang="en-US" sz="3200" dirty="0"/>
              <a:t>Publishing Roles, who does what?</a:t>
            </a:r>
          </a:p>
          <a:p>
            <a:pPr marL="571500" indent="-571500">
              <a:buFont typeface="Arial" charset="0"/>
              <a:buChar char="•"/>
            </a:pPr>
            <a:r>
              <a:rPr lang="en-US" sz="3200" dirty="0"/>
              <a:t>Who can be a publisher?</a:t>
            </a:r>
          </a:p>
          <a:p>
            <a:pPr marL="571500" indent="-571500">
              <a:buFont typeface="Arial" charset="0"/>
              <a:buChar char="•"/>
            </a:pPr>
            <a:r>
              <a:rPr lang="en-US" sz="3200" dirty="0"/>
              <a:t>Who decides which journal is published?</a:t>
            </a:r>
          </a:p>
          <a:p>
            <a:pPr marL="571500" indent="-571500">
              <a:buFont typeface="Arial" charset="0"/>
              <a:buChar char="•"/>
            </a:pPr>
            <a:r>
              <a:rPr lang="en-US" sz="3200" dirty="0"/>
              <a:t>IR staff on editorial board?</a:t>
            </a:r>
          </a:p>
          <a:p>
            <a:pPr marL="571500" indent="-571500">
              <a:buFont typeface="Arial" charset="0"/>
              <a:buChar char="•"/>
            </a:pPr>
            <a:r>
              <a:rPr lang="en-US" sz="3200" dirty="0"/>
              <a:t>Cost recovery?</a:t>
            </a:r>
          </a:p>
          <a:p>
            <a:pPr marL="571500" indent="-571500">
              <a:buFont typeface="Arial" charset="0"/>
              <a:buChar char="•"/>
            </a:pPr>
            <a:r>
              <a:rPr lang="en-US" sz="3200" dirty="0"/>
              <a:t>Scope?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8103" y="2195446"/>
            <a:ext cx="4907931" cy="3926345"/>
          </a:xfrm>
          <a:prstGeom prst="rect">
            <a:avLst/>
          </a:prstGeom>
        </p:spPr>
      </p:pic>
      <p:sp>
        <p:nvSpPr>
          <p:cNvPr id="5" name="TextBox 4"/>
          <p:cNvSpPr txBox="1"/>
          <p:nvPr/>
        </p:nvSpPr>
        <p:spPr>
          <a:xfrm>
            <a:off x="8392381" y="6121791"/>
            <a:ext cx="3273653" cy="246221"/>
          </a:xfrm>
          <a:prstGeom prst="rect">
            <a:avLst/>
          </a:prstGeom>
          <a:noFill/>
        </p:spPr>
        <p:txBody>
          <a:bodyPr wrap="none" rtlCol="0">
            <a:spAutoFit/>
          </a:bodyPr>
          <a:lstStyle/>
          <a:p>
            <a:r>
              <a:rPr lang="en-US" sz="1000" dirty="0"/>
              <a:t>“Question Marks” CC 0 https://</a:t>
            </a:r>
            <a:r>
              <a:rPr lang="en-US" sz="1000" dirty="0" err="1"/>
              <a:t>pixabay.com</a:t>
            </a:r>
            <a:r>
              <a:rPr lang="en-US" sz="1000" dirty="0"/>
              <a:t>/photo-2215/</a:t>
            </a:r>
          </a:p>
        </p:txBody>
      </p:sp>
    </p:spTree>
    <p:extLst>
      <p:ext uri="{BB962C8B-B14F-4D97-AF65-F5344CB8AC3E}">
        <p14:creationId xmlns:p14="http://schemas.microsoft.com/office/powerpoint/2010/main" val="2070953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Defining Our Role as Host</a:t>
            </a:r>
          </a:p>
        </p:txBody>
      </p:sp>
      <p:sp>
        <p:nvSpPr>
          <p:cNvPr id="3" name="TextBox 2"/>
          <p:cNvSpPr txBox="1"/>
          <p:nvPr/>
        </p:nvSpPr>
        <p:spPr>
          <a:xfrm>
            <a:off x="838200" y="1690688"/>
            <a:ext cx="6865620" cy="2862322"/>
          </a:xfrm>
          <a:prstGeom prst="rect">
            <a:avLst/>
          </a:prstGeom>
          <a:noFill/>
        </p:spPr>
        <p:txBody>
          <a:bodyPr wrap="square" rtlCol="0">
            <a:spAutoFit/>
          </a:bodyPr>
          <a:lstStyle/>
          <a:p>
            <a:r>
              <a:rPr lang="en-US" sz="3600" dirty="0">
                <a:solidFill>
                  <a:schemeClr val="accent1"/>
                </a:solidFill>
              </a:rPr>
              <a:t>What the Libraries will do:</a:t>
            </a:r>
          </a:p>
          <a:p>
            <a:pPr marL="571500" indent="-571500">
              <a:buFont typeface="Arial" charset="0"/>
              <a:buChar char="•"/>
            </a:pPr>
            <a:r>
              <a:rPr lang="en-US" sz="3600" dirty="0"/>
              <a:t>Provide tech to publish</a:t>
            </a:r>
          </a:p>
          <a:p>
            <a:pPr marL="571500" indent="-571500">
              <a:buFont typeface="Arial" charset="0"/>
              <a:buChar char="•"/>
            </a:pPr>
            <a:r>
              <a:rPr lang="en-US" sz="3600" dirty="0"/>
              <a:t>Strive to provide 24/7 access</a:t>
            </a:r>
          </a:p>
          <a:p>
            <a:pPr marL="571500" indent="-571500">
              <a:buFont typeface="Arial" charset="0"/>
              <a:buChar char="•"/>
            </a:pPr>
            <a:r>
              <a:rPr lang="en-US" sz="3600" dirty="0"/>
              <a:t>Advise and assist</a:t>
            </a:r>
          </a:p>
          <a:p>
            <a:pPr marL="571500" indent="-571500">
              <a:buFontTx/>
              <a:buChar char="-"/>
            </a:pPr>
            <a:endParaRPr lang="en-US" sz="3600" dirty="0"/>
          </a:p>
        </p:txBody>
      </p:sp>
      <p:sp>
        <p:nvSpPr>
          <p:cNvPr id="4" name="TextBox 3"/>
          <p:cNvSpPr txBox="1"/>
          <p:nvPr/>
        </p:nvSpPr>
        <p:spPr>
          <a:xfrm>
            <a:off x="5735723" y="3894632"/>
            <a:ext cx="6240780" cy="3139321"/>
          </a:xfrm>
          <a:prstGeom prst="rect">
            <a:avLst/>
          </a:prstGeom>
          <a:noFill/>
        </p:spPr>
        <p:txBody>
          <a:bodyPr wrap="square" rtlCol="0" anchor="t">
            <a:spAutoFit/>
          </a:bodyPr>
          <a:lstStyle/>
          <a:p>
            <a:r>
              <a:rPr lang="en-US" sz="3600" dirty="0">
                <a:solidFill>
                  <a:schemeClr val="accent1"/>
                </a:solidFill>
              </a:rPr>
              <a:t>What the Publisher will do:</a:t>
            </a:r>
          </a:p>
          <a:p>
            <a:pPr marL="571500" indent="-571500">
              <a:buFont typeface="Arial" charset="0"/>
              <a:buChar char="•"/>
            </a:pPr>
            <a:r>
              <a:rPr lang="en-US" sz="3600" dirty="0"/>
              <a:t>Get and publish content </a:t>
            </a:r>
          </a:p>
          <a:p>
            <a:pPr marL="571500" indent="-571500">
              <a:buFont typeface="Arial" charset="0"/>
              <a:buChar char="•"/>
            </a:pPr>
            <a:r>
              <a:rPr lang="en-US" sz="3600" dirty="0"/>
              <a:t>Determine policy</a:t>
            </a:r>
          </a:p>
          <a:p>
            <a:pPr marL="571500" indent="-571500">
              <a:buFont typeface="Arial" charset="0"/>
              <a:buChar char="•"/>
            </a:pPr>
            <a:r>
              <a:rPr lang="en-US" sz="3600" dirty="0"/>
              <a:t>Handle design of site</a:t>
            </a:r>
          </a:p>
          <a:p>
            <a:pPr marL="571500" indent="-571500">
              <a:buFont typeface="Arial" charset="0"/>
              <a:buChar char="•"/>
            </a:pPr>
            <a:endParaRPr lang="en-US" sz="3600"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5440" y="4264660"/>
            <a:ext cx="3048000" cy="20193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3780" y="1413689"/>
            <a:ext cx="3048000" cy="2019300"/>
          </a:xfrm>
          <a:prstGeom prst="rect">
            <a:avLst/>
          </a:prstGeom>
        </p:spPr>
      </p:pic>
      <p:sp>
        <p:nvSpPr>
          <p:cNvPr id="7" name="TextBox 6"/>
          <p:cNvSpPr txBox="1"/>
          <p:nvPr/>
        </p:nvSpPr>
        <p:spPr>
          <a:xfrm>
            <a:off x="1709057" y="6283960"/>
            <a:ext cx="3054041" cy="246221"/>
          </a:xfrm>
          <a:prstGeom prst="rect">
            <a:avLst/>
          </a:prstGeom>
          <a:noFill/>
        </p:spPr>
        <p:txBody>
          <a:bodyPr wrap="none" rtlCol="0">
            <a:spAutoFit/>
          </a:bodyPr>
          <a:lstStyle/>
          <a:p>
            <a:r>
              <a:rPr lang="en-US" sz="1000" dirty="0"/>
              <a:t>“shaking hands</a:t>
            </a:r>
            <a:r>
              <a:rPr lang="en-US" sz="1000"/>
              <a:t>” CC </a:t>
            </a:r>
            <a:r>
              <a:rPr lang="en-US" sz="1000" dirty="0"/>
              <a:t>BY-NC-ND https://</a:t>
            </a:r>
            <a:r>
              <a:rPr lang="en-US" sz="1000" dirty="0" err="1"/>
              <a:t>flic.kr</a:t>
            </a:r>
            <a:r>
              <a:rPr lang="en-US" sz="1000" dirty="0"/>
              <a:t>/p/</a:t>
            </a:r>
            <a:r>
              <a:rPr lang="en-US" sz="1000" dirty="0" err="1"/>
              <a:t>bBooxK</a:t>
            </a:r>
            <a:r>
              <a:rPr lang="en-US" sz="1000" dirty="0"/>
              <a:t> </a:t>
            </a:r>
          </a:p>
        </p:txBody>
      </p:sp>
    </p:spTree>
    <p:extLst>
      <p:ext uri="{BB962C8B-B14F-4D97-AF65-F5344CB8AC3E}">
        <p14:creationId xmlns:p14="http://schemas.microsoft.com/office/powerpoint/2010/main" val="1838235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Benefits</a:t>
            </a:r>
            <a:r>
              <a:rPr lang="en-US" dirty="0"/>
              <a:t> of hosting journals</a:t>
            </a:r>
          </a:p>
        </p:txBody>
      </p:sp>
      <p:sp>
        <p:nvSpPr>
          <p:cNvPr id="5" name="Content Placeholder 4"/>
          <p:cNvSpPr>
            <a:spLocks noGrp="1"/>
          </p:cNvSpPr>
          <p:nvPr>
            <p:ph sz="half" idx="1"/>
          </p:nvPr>
        </p:nvSpPr>
        <p:spPr>
          <a:xfrm>
            <a:off x="838200" y="1825624"/>
            <a:ext cx="5181600" cy="4697095"/>
          </a:xfrm>
        </p:spPr>
        <p:txBody>
          <a:bodyPr vert="horz" lIns="91440" tIns="45720" rIns="91440" bIns="45720" rtlCol="0" anchor="t">
            <a:normAutofit/>
          </a:bodyPr>
          <a:lstStyle/>
          <a:p>
            <a:pPr marL="0" indent="0">
              <a:buNone/>
            </a:pPr>
            <a:r>
              <a:rPr lang="en-US" b="1" dirty="0"/>
              <a:t>Practical</a:t>
            </a:r>
          </a:p>
          <a:p>
            <a:r>
              <a:rPr lang="en-US" dirty="0"/>
              <a:t>Responsibilities delineated</a:t>
            </a:r>
          </a:p>
          <a:p>
            <a:r>
              <a:rPr lang="en-US" dirty="0"/>
              <a:t>Limited commitment on Libraries’ part</a:t>
            </a:r>
          </a:p>
          <a:p>
            <a:r>
              <a:rPr lang="en-US" dirty="0"/>
              <a:t>Not responsible for content/not gate-keeper</a:t>
            </a:r>
          </a:p>
          <a:p>
            <a:r>
              <a:rPr lang="en-US" dirty="0"/>
              <a:t>Onus on publisher for journal sustainability </a:t>
            </a:r>
          </a:p>
          <a:p>
            <a:r>
              <a:rPr lang="en-US" dirty="0"/>
              <a:t>Utilizes platform features we’re already paying for</a:t>
            </a:r>
          </a:p>
        </p:txBody>
      </p:sp>
      <p:pic>
        <p:nvPicPr>
          <p:cNvPr id="11" name="Content Placeholder 10"/>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172200" y="2278688"/>
            <a:ext cx="5181600" cy="3445212"/>
          </a:xfrm>
        </p:spPr>
      </p:pic>
      <p:sp>
        <p:nvSpPr>
          <p:cNvPr id="12" name="TextBox 11"/>
          <p:cNvSpPr txBox="1"/>
          <p:nvPr/>
        </p:nvSpPr>
        <p:spPr>
          <a:xfrm>
            <a:off x="7622903" y="5685227"/>
            <a:ext cx="2740297" cy="215444"/>
          </a:xfrm>
          <a:prstGeom prst="rect">
            <a:avLst/>
          </a:prstGeom>
          <a:noFill/>
        </p:spPr>
        <p:txBody>
          <a:bodyPr wrap="square" rtlCol="0">
            <a:spAutoFit/>
          </a:bodyPr>
          <a:lstStyle/>
          <a:p>
            <a:r>
              <a:rPr lang="en-US" sz="800" dirty="0"/>
              <a:t>“tulips” Nathan Hamm Flickr CC BY NC ND</a:t>
            </a:r>
          </a:p>
        </p:txBody>
      </p:sp>
    </p:spTree>
    <p:extLst>
      <p:ext uri="{BB962C8B-B14F-4D97-AF65-F5344CB8AC3E}">
        <p14:creationId xmlns:p14="http://schemas.microsoft.com/office/powerpoint/2010/main" val="18471256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UNLVLibraries-PowerPoint-Template-B">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1363</TotalTime>
  <Words>1754</Words>
  <Application>Microsoft Office PowerPoint</Application>
  <PresentationFormat>Widescreen</PresentationFormat>
  <Paragraphs>286</Paragraphs>
  <Slides>19</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Calibri Light</vt:lpstr>
      <vt:lpstr>Wingdings</vt:lpstr>
      <vt:lpstr>Office Theme</vt:lpstr>
      <vt:lpstr>UNLVLibraries-PowerPoint-Template-B</vt:lpstr>
      <vt:lpstr>PowerPoint Presentation</vt:lpstr>
      <vt:lpstr>outline</vt:lpstr>
      <vt:lpstr>UNLV Journals in fall 2015</vt:lpstr>
      <vt:lpstr>concerns</vt:lpstr>
      <vt:lpstr>On the other hand…</vt:lpstr>
      <vt:lpstr>Why decide, or what’s our motivation?</vt:lpstr>
      <vt:lpstr>Considerations and decision points</vt:lpstr>
      <vt:lpstr>Defining Our Role as Host</vt:lpstr>
      <vt:lpstr>Benefits of hosting journals</vt:lpstr>
      <vt:lpstr>Benefits of hosting journals</vt:lpstr>
      <vt:lpstr>Limitations of hosting journals</vt:lpstr>
      <vt:lpstr>Meeting with campus administration</vt:lpstr>
      <vt:lpstr>The MOU</vt:lpstr>
      <vt:lpstr>The Journal Proposal Form</vt:lpstr>
      <vt:lpstr>IR services detailed in journal form</vt:lpstr>
      <vt:lpstr>in practice…</vt:lpstr>
      <vt:lpstr>in practice…</vt:lpstr>
      <vt:lpstr>conclusion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Library as Host,  Rather than Publisher,  of Open Access Journals</dc:title>
  <dc:creator>Andrea Wirth</dc:creator>
  <cp:lastModifiedBy>Amanda Y Makula</cp:lastModifiedBy>
  <cp:revision>146</cp:revision>
  <cp:lastPrinted>2016-04-22T22:31:16Z</cp:lastPrinted>
  <dcterms:created xsi:type="dcterms:W3CDTF">2012-07-27T01:16:44Z</dcterms:created>
  <dcterms:modified xsi:type="dcterms:W3CDTF">2018-12-31T21:25:26Z</dcterms:modified>
</cp:coreProperties>
</file>