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1"/>
  </p:notesMasterIdLst>
  <p:sldIdLst>
    <p:sldId id="256" r:id="rId2"/>
    <p:sldId id="258" r:id="rId3"/>
    <p:sldId id="259" r:id="rId4"/>
    <p:sldId id="257" r:id="rId5"/>
    <p:sldId id="260" r:id="rId6"/>
    <p:sldId id="261" r:id="rId7"/>
    <p:sldId id="282" r:id="rId8"/>
    <p:sldId id="283" r:id="rId9"/>
    <p:sldId id="284" r:id="rId10"/>
    <p:sldId id="269" r:id="rId11"/>
    <p:sldId id="270" r:id="rId12"/>
    <p:sldId id="276" r:id="rId13"/>
    <p:sldId id="262" r:id="rId14"/>
    <p:sldId id="263" r:id="rId15"/>
    <p:sldId id="264" r:id="rId16"/>
    <p:sldId id="277" r:id="rId17"/>
    <p:sldId id="271" r:id="rId18"/>
    <p:sldId id="278" r:id="rId19"/>
    <p:sldId id="272" r:id="rId20"/>
    <p:sldId id="265" r:id="rId21"/>
    <p:sldId id="266" r:id="rId22"/>
    <p:sldId id="279" r:id="rId23"/>
    <p:sldId id="273" r:id="rId24"/>
    <p:sldId id="274" r:id="rId25"/>
    <p:sldId id="275" r:id="rId26"/>
    <p:sldId id="267" r:id="rId27"/>
    <p:sldId id="268" r:id="rId28"/>
    <p:sldId id="280" r:id="rId29"/>
    <p:sldId id="281"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B1198D2-D619-41DC-BE8A-2F1703A875D9}">
          <p14:sldIdLst>
            <p14:sldId id="256"/>
            <p14:sldId id="258"/>
            <p14:sldId id="259"/>
            <p14:sldId id="257"/>
            <p14:sldId id="260"/>
            <p14:sldId id="261"/>
            <p14:sldId id="282"/>
            <p14:sldId id="283"/>
            <p14:sldId id="284"/>
            <p14:sldId id="269"/>
            <p14:sldId id="270"/>
            <p14:sldId id="276"/>
            <p14:sldId id="262"/>
            <p14:sldId id="263"/>
            <p14:sldId id="264"/>
            <p14:sldId id="277"/>
            <p14:sldId id="271"/>
            <p14:sldId id="278"/>
            <p14:sldId id="272"/>
            <p14:sldId id="265"/>
            <p14:sldId id="266"/>
            <p14:sldId id="279"/>
            <p14:sldId id="273"/>
            <p14:sldId id="274"/>
            <p14:sldId id="275"/>
            <p14:sldId id="267"/>
            <p14:sldId id="268"/>
            <p14:sldId id="280"/>
            <p14:sldId id="28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9" autoAdjust="0"/>
    <p:restoredTop sz="79853" autoAdjust="0"/>
  </p:normalViewPr>
  <p:slideViewPr>
    <p:cSldViewPr>
      <p:cViewPr>
        <p:scale>
          <a:sx n="60" d="100"/>
          <a:sy n="60" d="100"/>
        </p:scale>
        <p:origin x="-176" y="-8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interSettings" Target="printerSettings/printerSettings1.bin"/><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esProps" Target="presProps.xml"/><Relationship Id="rId34" Type="http://schemas.openxmlformats.org/officeDocument/2006/relationships/viewProps" Target="viewProps.xml"/><Relationship Id="rId35" Type="http://schemas.openxmlformats.org/officeDocument/2006/relationships/theme" Target="theme/theme1.xml"/><Relationship Id="rId3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8B35B1C-6440-4E93-8A57-9B82432EDF65}" type="datetimeFigureOut">
              <a:rPr lang="en-US" smtClean="0"/>
              <a:t>5/18/16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670C53-F773-4544-8862-9239C47475A3}" type="slidenum">
              <a:rPr lang="en-US" smtClean="0"/>
              <a:t>‹#›</a:t>
            </a:fld>
            <a:endParaRPr lang="en-US"/>
          </a:p>
        </p:txBody>
      </p:sp>
    </p:spTree>
    <p:extLst>
      <p:ext uri="{BB962C8B-B14F-4D97-AF65-F5344CB8AC3E}">
        <p14:creationId xmlns:p14="http://schemas.microsoft.com/office/powerpoint/2010/main" val="27863707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Introduce myself and ask others to make introductions at their tables</a:t>
            </a:r>
            <a:r>
              <a:rPr lang="en-US" baseline="0" dirty="0" smtClean="0"/>
              <a:t> if they haven’t already</a:t>
            </a:r>
            <a:endParaRPr lang="en-US" dirty="0"/>
          </a:p>
        </p:txBody>
      </p:sp>
      <p:sp>
        <p:nvSpPr>
          <p:cNvPr id="4" name="Slide Number Placeholder 3"/>
          <p:cNvSpPr>
            <a:spLocks noGrp="1"/>
          </p:cNvSpPr>
          <p:nvPr>
            <p:ph type="sldNum" sz="quarter" idx="10"/>
          </p:nvPr>
        </p:nvSpPr>
        <p:spPr/>
        <p:txBody>
          <a:bodyPr/>
          <a:lstStyle/>
          <a:p>
            <a:fld id="{8F670C53-F773-4544-8862-9239C47475A3}" type="slidenum">
              <a:rPr lang="en-US" smtClean="0"/>
              <a:t>2</a:t>
            </a:fld>
            <a:endParaRPr lang="en-US"/>
          </a:p>
        </p:txBody>
      </p:sp>
    </p:spTree>
    <p:extLst>
      <p:ext uri="{BB962C8B-B14F-4D97-AF65-F5344CB8AC3E}">
        <p14:creationId xmlns:p14="http://schemas.microsoft.com/office/powerpoint/2010/main" val="2923962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Today, we’re here</a:t>
            </a:r>
            <a:r>
              <a:rPr lang="en-US" baseline="0" dirty="0" smtClean="0"/>
              <a:t> to explore. How do we build capacity for something so new and for which the people we’re trying to assist and support cannot clearly define their needs or goals?</a:t>
            </a:r>
          </a:p>
          <a:p>
            <a:endParaRPr lang="en-US" baseline="0" dirty="0" smtClean="0"/>
          </a:p>
          <a:p>
            <a:r>
              <a:rPr lang="en-US" baseline="0" dirty="0" smtClean="0"/>
              <a:t>My goal is that you walk out with at least one or two actionable ideas to take to your home institution. You may end up with a whole list. However, my other goal is to introduce an approach to fuzzy problems like “how do we develop a DH program at our institution that works for us?” You can borrow and tailor ideas from other colleges and universities, but using this approach, you will also develop new and creative ways to work with what you have and chart a course to grow your program beyond where you’re currently at. </a:t>
            </a:r>
          </a:p>
          <a:p>
            <a:endParaRPr lang="en-US" baseline="0" dirty="0" smtClean="0"/>
          </a:p>
          <a:p>
            <a:r>
              <a:rPr lang="en-US" baseline="0" dirty="0" smtClean="0"/>
              <a:t>This approach is called “</a:t>
            </a:r>
            <a:r>
              <a:rPr lang="en-US" baseline="0" dirty="0" err="1" smtClean="0"/>
              <a:t>Gamestorming</a:t>
            </a:r>
            <a:r>
              <a:rPr lang="en-US" baseline="0" dirty="0" smtClean="0"/>
              <a:t>” and comes from the book by the same name. I had actually purchased this book well before I went to ELI this year because it looked really interesting. While at the conference I got to experience it first hand in the liberal arts colleges workshop and saw its potential. While we won’t be doing the same exercises I experienced at ELI, our activities have been chosen because of their application to our particular question. Each one builds on the activities that have come before as we walk through the three phases of a larger game: opening (generating new, exciting, and sometimes crazy ideas), exploring (seeing where those ideas take us), and closing (reflecting on what we’ve learned and determining actionable steps).</a:t>
            </a:r>
          </a:p>
          <a:p>
            <a:endParaRPr lang="en-US" baseline="0" dirty="0" smtClean="0"/>
          </a:p>
          <a:p>
            <a:r>
              <a:rPr lang="en-US" baseline="0" dirty="0" smtClean="0"/>
              <a:t>Since you’re working in teams with people from multiple institutions, not everything will directly apply to your situation, however, I’ll do my best to keep us on schedule so you have time built into this workshop to reflect on what </a:t>
            </a:r>
            <a:r>
              <a:rPr lang="en-US" i="1" baseline="0" dirty="0" smtClean="0"/>
              <a:t>does</a:t>
            </a:r>
            <a:r>
              <a:rPr lang="en-US" i="0" baseline="0" dirty="0" smtClean="0"/>
              <a:t> or could apply. And, as I mentioned, you’ll see this process in action. Just a warning … strap in and hold on… this gets a little chaotic and crazy, but I promise to close what we begin. </a:t>
            </a:r>
          </a:p>
          <a:p>
            <a:endParaRPr lang="en-US" i="0" baseline="0" dirty="0" smtClean="0"/>
          </a:p>
          <a:p>
            <a:r>
              <a:rPr lang="en-US" i="0" baseline="0" dirty="0" smtClean="0"/>
              <a:t>Finally, I’ll present some ideas and lessons learned from my work at Claremont. Perhaps one of those ideas will spark others for you. Feel free to borrow, revise, and make the ideas presented here in the activities and brief talk your own.</a:t>
            </a:r>
            <a:endParaRPr lang="en-US"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F670C53-F773-4544-8862-9239C47475A3}" type="slidenum">
              <a:rPr lang="en-US" smtClean="0"/>
              <a:t>3</a:t>
            </a:fld>
            <a:endParaRPr lang="en-US"/>
          </a:p>
        </p:txBody>
      </p:sp>
    </p:spTree>
    <p:extLst>
      <p:ext uri="{BB962C8B-B14F-4D97-AF65-F5344CB8AC3E}">
        <p14:creationId xmlns:p14="http://schemas.microsoft.com/office/powerpoint/2010/main" val="31966872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Describe each,</a:t>
            </a:r>
            <a:r>
              <a:rPr lang="en-US" b="1" baseline="0" dirty="0" smtClean="0"/>
              <a:t> its goal, and how they build on one another:</a:t>
            </a:r>
            <a:endParaRPr lang="en-US" b="1" dirty="0" smtClean="0"/>
          </a:p>
          <a:p>
            <a:pPr marL="171450" indent="-171450">
              <a:buFont typeface="Arial" panose="020B0604020202020204" pitchFamily="34" charset="0"/>
              <a:buChar char="•"/>
            </a:pPr>
            <a:r>
              <a:rPr lang="en-US" dirty="0" err="1" smtClean="0"/>
              <a:t>Firestarter</a:t>
            </a:r>
            <a:r>
              <a:rPr lang="en-US" dirty="0" smtClean="0"/>
              <a:t>: Get ideas flowing. First we have to have at</a:t>
            </a:r>
            <a:r>
              <a:rPr lang="en-US" baseline="0" dirty="0" smtClean="0"/>
              <a:t> least a fuzzy idea of what we’re aiming for before we can build capacity for it.</a:t>
            </a:r>
            <a:endParaRPr lang="en-US" dirty="0" smtClean="0"/>
          </a:p>
          <a:p>
            <a:pPr marL="171450" indent="-171450">
              <a:buFont typeface="Arial" panose="020B0604020202020204" pitchFamily="34" charset="0"/>
              <a:buChar char="•"/>
            </a:pPr>
            <a:r>
              <a:rPr lang="en-US" dirty="0" smtClean="0"/>
              <a:t>Affinity</a:t>
            </a:r>
            <a:r>
              <a:rPr lang="en-US" baseline="0" dirty="0" smtClean="0"/>
              <a:t> Map: Determine how those ideas fit together in themes to clarify the target (which will change, btw, as you build your program)</a:t>
            </a:r>
          </a:p>
          <a:p>
            <a:pPr marL="171450" indent="-171450">
              <a:buFont typeface="Arial" panose="020B0604020202020204" pitchFamily="34" charset="0"/>
              <a:buChar char="•"/>
            </a:pPr>
            <a:r>
              <a:rPr lang="en-US" baseline="0" dirty="0" smtClean="0"/>
              <a:t>4 C’s: This will help us reflect on what we already have and what we need: Components, characteristics, challenges, and characters</a:t>
            </a:r>
          </a:p>
          <a:p>
            <a:pPr marL="171450" indent="-171450">
              <a:buFont typeface="Arial" panose="020B0604020202020204" pitchFamily="34" charset="0"/>
              <a:buChar char="•"/>
            </a:pPr>
            <a:r>
              <a:rPr lang="en-US" baseline="0" dirty="0" smtClean="0"/>
              <a:t>Impact-Effort: Finally, we’ll develop some action steps based on our clarified target, our current and projected staffing, skills, etc., and known potential obstacles</a:t>
            </a:r>
          </a:p>
          <a:p>
            <a:pPr marL="171450" indent="-171450">
              <a:buFont typeface="Arial" panose="020B0604020202020204" pitchFamily="34" charset="0"/>
              <a:buChar char="•"/>
            </a:pPr>
            <a:r>
              <a:rPr lang="en-US" baseline="0" dirty="0" smtClean="0"/>
              <a:t>Case Study Q&amp;A and reflection: I’m saving this for the end because I don’t want to influence or limit your ideas. There’s no one right way to do this, and I want you to feel free to explore on your own and develop your own ideas first.</a:t>
            </a:r>
            <a:endParaRPr lang="en-US" dirty="0"/>
          </a:p>
        </p:txBody>
      </p:sp>
      <p:sp>
        <p:nvSpPr>
          <p:cNvPr id="4" name="Slide Number Placeholder 3"/>
          <p:cNvSpPr>
            <a:spLocks noGrp="1"/>
          </p:cNvSpPr>
          <p:nvPr>
            <p:ph type="sldNum" sz="quarter" idx="10"/>
          </p:nvPr>
        </p:nvSpPr>
        <p:spPr/>
        <p:txBody>
          <a:bodyPr/>
          <a:lstStyle/>
          <a:p>
            <a:fld id="{8F670C53-F773-4544-8862-9239C47475A3}" type="slidenum">
              <a:rPr lang="en-US" smtClean="0"/>
              <a:t>4</a:t>
            </a:fld>
            <a:endParaRPr lang="en-US"/>
          </a:p>
        </p:txBody>
      </p:sp>
    </p:spTree>
    <p:extLst>
      <p:ext uri="{BB962C8B-B14F-4D97-AF65-F5344CB8AC3E}">
        <p14:creationId xmlns:p14="http://schemas.microsoft.com/office/powerpoint/2010/main" val="10245031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game is about exploring and sharing what you know about building</a:t>
            </a:r>
            <a:r>
              <a:rPr lang="en-US" baseline="0" dirty="0" smtClean="0"/>
              <a:t> a DH program. How you build capacity depends on these 4 Cs.</a:t>
            </a:r>
          </a:p>
          <a:p>
            <a:endParaRPr lang="en-US" baseline="0" dirty="0" smtClean="0"/>
          </a:p>
        </p:txBody>
      </p:sp>
      <p:sp>
        <p:nvSpPr>
          <p:cNvPr id="4" name="Slide Number Placeholder 3"/>
          <p:cNvSpPr>
            <a:spLocks noGrp="1"/>
          </p:cNvSpPr>
          <p:nvPr>
            <p:ph type="sldNum" sz="quarter" idx="10"/>
          </p:nvPr>
        </p:nvSpPr>
        <p:spPr/>
        <p:txBody>
          <a:bodyPr/>
          <a:lstStyle/>
          <a:p>
            <a:fld id="{8F670C53-F773-4544-8862-9239C47475A3}" type="slidenum">
              <a:rPr lang="en-US" smtClean="0"/>
              <a:t>14</a:t>
            </a:fld>
            <a:endParaRPr lang="en-US"/>
          </a:p>
        </p:txBody>
      </p:sp>
    </p:spTree>
    <p:extLst>
      <p:ext uri="{BB962C8B-B14F-4D97-AF65-F5344CB8AC3E}">
        <p14:creationId xmlns:p14="http://schemas.microsoft.com/office/powerpoint/2010/main" val="92373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smtClean="0"/>
              <a:t>This is where it gets a little chaotic – but only for a few minutes. If this feels uncomfortable, feel free to buddy up with someone, and know that we’re only going to do this for 5 minutes.</a:t>
            </a:r>
            <a:endParaRPr lang="en-US" dirty="0" smtClean="0"/>
          </a:p>
          <a:p>
            <a:pPr marL="0" indent="0">
              <a:buFont typeface="Arial" panose="020B0604020202020204" pitchFamily="34" charset="0"/>
              <a:buNone/>
            </a:pPr>
            <a:endParaRPr lang="en-US" baseline="0" dirty="0" smtClean="0"/>
          </a:p>
          <a:p>
            <a:pPr marL="0" indent="0">
              <a:buFont typeface="Arial" panose="020B0604020202020204" pitchFamily="34" charset="0"/>
              <a:buNone/>
            </a:pPr>
            <a:endParaRPr lang="en-US" baseline="0" dirty="0" smtClean="0"/>
          </a:p>
          <a:p>
            <a:pPr marL="171450" indent="-171450">
              <a:buFont typeface="Arial" panose="020B0604020202020204" pitchFamily="34" charset="0"/>
              <a:buChar char="•"/>
            </a:pPr>
            <a:r>
              <a:rPr lang="en-US" baseline="0" dirty="0" smtClean="0"/>
              <a:t>Is there anything missing? </a:t>
            </a:r>
          </a:p>
          <a:p>
            <a:pPr marL="171450" indent="-171450">
              <a:buFont typeface="Arial" panose="020B0604020202020204" pitchFamily="34" charset="0"/>
              <a:buChar char="•"/>
            </a:pPr>
            <a:r>
              <a:rPr lang="en-US" baseline="0" dirty="0" smtClean="0"/>
              <a:t>Do these items mean the same thing? </a:t>
            </a:r>
          </a:p>
          <a:p>
            <a:pPr marL="171450" indent="-171450">
              <a:buFont typeface="Arial" panose="020B0604020202020204" pitchFamily="34" charset="0"/>
              <a:buChar char="•"/>
            </a:pPr>
            <a:r>
              <a:rPr lang="en-US" baseline="0" dirty="0" smtClean="0"/>
              <a:t>Encourage others to reflect &amp; add more information</a:t>
            </a:r>
            <a:endParaRPr lang="en-US" dirty="0"/>
          </a:p>
        </p:txBody>
      </p:sp>
      <p:sp>
        <p:nvSpPr>
          <p:cNvPr id="4" name="Slide Number Placeholder 3"/>
          <p:cNvSpPr>
            <a:spLocks noGrp="1"/>
          </p:cNvSpPr>
          <p:nvPr>
            <p:ph type="sldNum" sz="quarter" idx="10"/>
          </p:nvPr>
        </p:nvSpPr>
        <p:spPr/>
        <p:txBody>
          <a:bodyPr/>
          <a:lstStyle/>
          <a:p>
            <a:fld id="{8F670C53-F773-4544-8862-9239C47475A3}" type="slidenum">
              <a:rPr lang="en-US" smtClean="0"/>
              <a:t>15</a:t>
            </a:fld>
            <a:endParaRPr lang="en-US"/>
          </a:p>
        </p:txBody>
      </p:sp>
    </p:spTree>
    <p:extLst>
      <p:ext uri="{BB962C8B-B14F-4D97-AF65-F5344CB8AC3E}">
        <p14:creationId xmlns:p14="http://schemas.microsoft.com/office/powerpoint/2010/main" val="92373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F670C53-F773-4544-8862-9239C47475A3}" type="slidenum">
              <a:rPr lang="en-US" smtClean="0"/>
              <a:t>20</a:t>
            </a:fld>
            <a:endParaRPr lang="en-US"/>
          </a:p>
        </p:txBody>
      </p:sp>
    </p:spTree>
    <p:extLst>
      <p:ext uri="{BB962C8B-B14F-4D97-AF65-F5344CB8AC3E}">
        <p14:creationId xmlns:p14="http://schemas.microsoft.com/office/powerpoint/2010/main" val="33709711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10 minutes</a:t>
            </a:r>
            <a:r>
              <a:rPr lang="en-US" baseline="0" dirty="0" smtClean="0"/>
              <a:t> to place ideas on the matrix and discuss the decisions along the way</a:t>
            </a:r>
            <a:endParaRPr lang="en-US" dirty="0"/>
          </a:p>
        </p:txBody>
      </p:sp>
      <p:sp>
        <p:nvSpPr>
          <p:cNvPr id="4" name="Slide Number Placeholder 3"/>
          <p:cNvSpPr>
            <a:spLocks noGrp="1"/>
          </p:cNvSpPr>
          <p:nvPr>
            <p:ph type="sldNum" sz="quarter" idx="10"/>
          </p:nvPr>
        </p:nvSpPr>
        <p:spPr/>
        <p:txBody>
          <a:bodyPr/>
          <a:lstStyle/>
          <a:p>
            <a:fld id="{8F670C53-F773-4544-8862-9239C47475A3}" type="slidenum">
              <a:rPr lang="en-US" smtClean="0"/>
              <a:t>21</a:t>
            </a:fld>
            <a:endParaRPr lang="en-US"/>
          </a:p>
        </p:txBody>
      </p:sp>
    </p:spTree>
    <p:extLst>
      <p:ext uri="{BB962C8B-B14F-4D97-AF65-F5344CB8AC3E}">
        <p14:creationId xmlns:p14="http://schemas.microsoft.com/office/powerpoint/2010/main" val="1049229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10 minutes</a:t>
            </a:r>
            <a:r>
              <a:rPr lang="en-US" baseline="0" dirty="0" smtClean="0"/>
              <a:t> to place ideas on the matrix and discuss the decisions along the way</a:t>
            </a:r>
            <a:endParaRPr lang="en-US" dirty="0"/>
          </a:p>
        </p:txBody>
      </p:sp>
      <p:sp>
        <p:nvSpPr>
          <p:cNvPr id="4" name="Slide Number Placeholder 3"/>
          <p:cNvSpPr>
            <a:spLocks noGrp="1"/>
          </p:cNvSpPr>
          <p:nvPr>
            <p:ph type="sldNum" sz="quarter" idx="10"/>
          </p:nvPr>
        </p:nvSpPr>
        <p:spPr/>
        <p:txBody>
          <a:bodyPr/>
          <a:lstStyle/>
          <a:p>
            <a:fld id="{8F670C53-F773-4544-8862-9239C47475A3}" type="slidenum">
              <a:rPr lang="en-US" smtClean="0"/>
              <a:t>22</a:t>
            </a:fld>
            <a:endParaRPr lang="en-US"/>
          </a:p>
        </p:txBody>
      </p:sp>
    </p:spTree>
    <p:extLst>
      <p:ext uri="{BB962C8B-B14F-4D97-AF65-F5344CB8AC3E}">
        <p14:creationId xmlns:p14="http://schemas.microsoft.com/office/powerpoint/2010/main" val="10492291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When we come</a:t>
            </a:r>
            <a:r>
              <a:rPr lang="en-US" baseline="0" dirty="0" smtClean="0"/>
              <a:t> back, we’ll transition to looking at the Claremont Colleges as a case study and have time for further reflection, </a:t>
            </a:r>
            <a:r>
              <a:rPr lang="en-US" baseline="0" smtClean="0"/>
              <a:t>and question/answer.</a:t>
            </a:r>
            <a:endParaRPr lang="en-US"/>
          </a:p>
        </p:txBody>
      </p:sp>
      <p:sp>
        <p:nvSpPr>
          <p:cNvPr id="4" name="Slide Number Placeholder 3"/>
          <p:cNvSpPr>
            <a:spLocks noGrp="1"/>
          </p:cNvSpPr>
          <p:nvPr>
            <p:ph type="sldNum" sz="quarter" idx="10"/>
          </p:nvPr>
        </p:nvSpPr>
        <p:spPr/>
        <p:txBody>
          <a:bodyPr/>
          <a:lstStyle/>
          <a:p>
            <a:fld id="{8F670C53-F773-4544-8862-9239C47475A3}" type="slidenum">
              <a:rPr lang="en-US" smtClean="0"/>
              <a:t>27</a:t>
            </a:fld>
            <a:endParaRPr lang="en-US"/>
          </a:p>
        </p:txBody>
      </p:sp>
    </p:spTree>
    <p:extLst>
      <p:ext uri="{BB962C8B-B14F-4D97-AF65-F5344CB8AC3E}">
        <p14:creationId xmlns:p14="http://schemas.microsoft.com/office/powerpoint/2010/main" val="9262156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A640B1EA-97AA-468B-ADD0-68B4B0E75571}" type="datetimeFigureOut">
              <a:rPr lang="en-US" smtClean="0"/>
              <a:t>5/18/16</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9018B122-9EB2-4913-89FA-A05038757156}" type="slidenum">
              <a:rPr lang="en-US" smtClean="0"/>
              <a:t>‹#›</a:t>
            </a:fld>
            <a:endParaRPr lang="en-US"/>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40B1EA-97AA-468B-ADD0-68B4B0E75571}" type="datetimeFigureOut">
              <a:rPr lang="en-US" smtClean="0"/>
              <a:t>5/18/16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8B122-9EB2-4913-89FA-A05038757156}" type="slidenum">
              <a:rPr lang="en-US" smtClean="0"/>
              <a:t>‹#›</a:t>
            </a:fld>
            <a:endParaRPr 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40B1EA-97AA-468B-ADD0-68B4B0E75571}" type="datetimeFigureOut">
              <a:rPr lang="en-US" smtClean="0"/>
              <a:t>5/18/16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8B122-9EB2-4913-89FA-A05038757156}" type="slidenum">
              <a:rPr lang="en-US" smtClean="0"/>
              <a:t>‹#›</a:t>
            </a:fld>
            <a:endParaRPr 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640B1EA-97AA-468B-ADD0-68B4B0E75571}" type="datetimeFigureOut">
              <a:rPr lang="en-US" smtClean="0"/>
              <a:t>5/18/16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8B122-9EB2-4913-89FA-A05038757156}" type="slidenum">
              <a:rPr lang="en-US" smtClean="0"/>
              <a:t>‹#›</a:t>
            </a:fld>
            <a:endParaRPr lang="en-US"/>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640B1EA-97AA-468B-ADD0-68B4B0E75571}" type="datetimeFigureOut">
              <a:rPr lang="en-US" smtClean="0"/>
              <a:t>5/18/16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8B122-9EB2-4913-89FA-A05038757156}"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640B1EA-97AA-468B-ADD0-68B4B0E75571}" type="datetimeFigureOut">
              <a:rPr lang="en-US" smtClean="0"/>
              <a:t>5/18/16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18B122-9EB2-4913-89FA-A05038757156}" type="slidenum">
              <a:rPr lang="en-US" smtClean="0"/>
              <a:t>‹#›</a:t>
            </a:fld>
            <a:endParaRPr lang="en-US"/>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640B1EA-97AA-468B-ADD0-68B4B0E75571}" type="datetimeFigureOut">
              <a:rPr lang="en-US" smtClean="0"/>
              <a:t>5/18/16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018B122-9EB2-4913-89FA-A05038757156}" type="slidenum">
              <a:rPr lang="en-US" smtClean="0"/>
              <a:t>‹#›</a:t>
            </a:fld>
            <a:endParaRPr 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640B1EA-97AA-468B-ADD0-68B4B0E75571}" type="datetimeFigureOut">
              <a:rPr lang="en-US" smtClean="0"/>
              <a:t>5/18/16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018B122-9EB2-4913-89FA-A05038757156}" type="slidenum">
              <a:rPr lang="en-US" smtClean="0"/>
              <a:t>‹#›</a:t>
            </a:fld>
            <a:endParaRPr 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40B1EA-97AA-468B-ADD0-68B4B0E75571}" type="datetimeFigureOut">
              <a:rPr lang="en-US" smtClean="0"/>
              <a:t>5/18/16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018B122-9EB2-4913-89FA-A0503875715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40B1EA-97AA-468B-ADD0-68B4B0E75571}" type="datetimeFigureOut">
              <a:rPr lang="en-US" smtClean="0"/>
              <a:t>5/18/16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18B122-9EB2-4913-89FA-A0503875715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640B1EA-97AA-468B-ADD0-68B4B0E75571}" type="datetimeFigureOut">
              <a:rPr lang="en-US" smtClean="0"/>
              <a:t>5/18/16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18B122-9EB2-4913-89FA-A0503875715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A640B1EA-97AA-468B-ADD0-68B4B0E75571}" type="datetimeFigureOut">
              <a:rPr lang="en-US" smtClean="0"/>
              <a:t>5/18/16</a:t>
            </a:fld>
            <a:endParaRPr lang="en-US"/>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9018B122-9EB2-4913-89FA-A0503875715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jpeg"/><Relationship Id="rId3" Type="http://schemas.openxmlformats.org/officeDocument/2006/relationships/image" Target="../media/image7.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jpeg"/><Relationship Id="rId3" Type="http://schemas.openxmlformats.org/officeDocument/2006/relationships/image" Target="../media/image9.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eg"/><Relationship Id="rId3" Type="http://schemas.openxmlformats.org/officeDocument/2006/relationships/image" Target="../media/image1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jpeg"/><Relationship Id="rId3" Type="http://schemas.openxmlformats.org/officeDocument/2006/relationships/image" Target="../media/image14.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jpeg"/><Relationship Id="rId3" Type="http://schemas.openxmlformats.org/officeDocument/2006/relationships/image" Target="../media/image16.jpeg"/></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4" Type="http://schemas.microsoft.com/office/2007/relationships/hdphoto" Target="../media/hdphoto2.wdp"/><Relationship Id="rId1" Type="http://schemas.openxmlformats.org/officeDocument/2006/relationships/slideLayout" Target="../slideLayouts/slideLayout7.xml"/><Relationship Id="rId2" Type="http://schemas.openxmlformats.org/officeDocument/2006/relationships/image" Target="../media/image1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_rels/slide28.xml.rels><?xml version="1.0" encoding="UTF-8" standalone="yes"?>
<Relationships xmlns="http://schemas.openxmlformats.org/package/2006/relationships"><Relationship Id="rId3" Type="http://schemas.openxmlformats.org/officeDocument/2006/relationships/hyperlink" Target="https://www.cni.org/wp-content/uploads/2016/05/Digital-Humanities-F14-PB-Transcript.pdf" TargetMode="External"/><Relationship Id="rId4" Type="http://schemas.openxmlformats.org/officeDocument/2006/relationships/hyperlink" Target="https://www.cni.org/events/cni-workshops/digital-scholarship-centers-cni-workshop" TargetMode="External"/><Relationship Id="rId5" Type="http://schemas.openxmlformats.org/officeDocument/2006/relationships/hyperlink" Target="http://nowviskie.org/2012/too-small-to-fail/" TargetMode="External"/><Relationship Id="rId6" Type="http://schemas.openxmlformats.org/officeDocument/2006/relationships/hyperlink" Target="http://digitalhumanities.org:8081/dhq/vol/9/2/000213/000213.html" TargetMode="External"/><Relationship Id="rId1" Type="http://schemas.openxmlformats.org/officeDocument/2006/relationships/slideLayout" Target="../slideLayouts/slideLayout2.xml"/><Relationship Id="rId2" Type="http://schemas.openxmlformats.org/officeDocument/2006/relationships/hyperlink" Target="https://www.cni.org/wp-content/uploads/2016/05/CNI-SupportDH-exec-rndtbl.report.F14.pdf"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sr.ithaka.org/wp-content/mig/SR_Supporting_Digital_Humanities_20140618f.pdf" TargetMode="External"/><Relationship Id="rId4" Type="http://schemas.openxmlformats.org/officeDocument/2006/relationships/hyperlink" Target="http://er.educause.edu/articles/2015/8/the-digital-humanities-are-alive-and-well-and-blooming-now-what" TargetMode="External"/><Relationship Id="rId5" Type="http://schemas.openxmlformats.org/officeDocument/2006/relationships/hyperlink" Target="http://miriamposner.com/blog/here-and-there-creating-dh-community/" TargetMode="External"/><Relationship Id="rId1" Type="http://schemas.openxmlformats.org/officeDocument/2006/relationships/slideLayout" Target="../slideLayouts/slideLayout2.xml"/><Relationship Id="rId2" Type="http://schemas.openxmlformats.org/officeDocument/2006/relationships/hyperlink" Target="http://er.educause.edu/articles/2013/8/does-digital-scholarship-have-a-future"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microsoft.com/office/2007/relationships/hdphoto" Target="../media/hdphoto1.wdp"/><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Building Capacity for DH Work in the Library &amp; Beyond</a:t>
            </a:r>
            <a:endParaRPr lang="en-US" dirty="0"/>
          </a:p>
        </p:txBody>
      </p:sp>
      <p:sp>
        <p:nvSpPr>
          <p:cNvPr id="5" name="Subtitle 4"/>
          <p:cNvSpPr>
            <a:spLocks noGrp="1"/>
          </p:cNvSpPr>
          <p:nvPr>
            <p:ph type="subTitle" idx="1"/>
          </p:nvPr>
        </p:nvSpPr>
        <p:spPr/>
        <p:txBody>
          <a:bodyPr/>
          <a:lstStyle/>
          <a:p>
            <a:r>
              <a:rPr lang="en-US" sz="3200" i="1" dirty="0" smtClean="0"/>
              <a:t>Ashley Sanders, Ph.D.</a:t>
            </a:r>
          </a:p>
          <a:p>
            <a:r>
              <a:rPr lang="en-US" dirty="0" smtClean="0"/>
              <a:t>Digital Scholarship Coordinator</a:t>
            </a:r>
          </a:p>
          <a:p>
            <a:r>
              <a:rPr lang="en-US" dirty="0" smtClean="0"/>
              <a:t>Claremont Colleges Library</a:t>
            </a:r>
            <a:endParaRPr lang="en-US" dirty="0"/>
          </a:p>
        </p:txBody>
      </p:sp>
    </p:spTree>
    <p:extLst>
      <p:ext uri="{BB962C8B-B14F-4D97-AF65-F5344CB8AC3E}">
        <p14:creationId xmlns:p14="http://schemas.microsoft.com/office/powerpoint/2010/main" val="3623463921"/>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shleys\Desktop\DISworkshop_2016\IMG_623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998" t="13944" b="1929"/>
          <a:stretch/>
        </p:blipFill>
        <p:spPr bwMode="auto">
          <a:xfrm>
            <a:off x="100048" y="1259656"/>
            <a:ext cx="4395752" cy="508308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ashleys\Desktop\DISworkshop_2016\IMG_623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026" t="15079" b="2381"/>
          <a:stretch/>
        </p:blipFill>
        <p:spPr bwMode="auto">
          <a:xfrm>
            <a:off x="4641524" y="1259656"/>
            <a:ext cx="4386606" cy="5083088"/>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a:xfrm>
            <a:off x="693869" y="218544"/>
            <a:ext cx="7756263" cy="1054250"/>
          </a:xfrm>
        </p:spPr>
        <p:txBody>
          <a:bodyPr/>
          <a:lstStyle/>
          <a:p>
            <a:r>
              <a:rPr lang="en-US" dirty="0" smtClean="0"/>
              <a:t>Team Affinity Maps</a:t>
            </a:r>
            <a:endParaRPr lang="en-US" dirty="0"/>
          </a:p>
        </p:txBody>
      </p:sp>
    </p:spTree>
    <p:extLst>
      <p:ext uri="{BB962C8B-B14F-4D97-AF65-F5344CB8AC3E}">
        <p14:creationId xmlns:p14="http://schemas.microsoft.com/office/powerpoint/2010/main" val="1796561550"/>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shleys\Desktop\DISworkshop_2016\IMG_622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5732" t="7739" b="3637"/>
          <a:stretch/>
        </p:blipFill>
        <p:spPr bwMode="auto">
          <a:xfrm>
            <a:off x="257800" y="1135604"/>
            <a:ext cx="4238000" cy="5312369"/>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ashleys\Desktop\DISworkshop_2016\IMG_622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6437" t="6283" b="4299"/>
          <a:stretch/>
        </p:blipFill>
        <p:spPr bwMode="auto">
          <a:xfrm>
            <a:off x="4760686" y="1135604"/>
            <a:ext cx="4154714" cy="529422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txBox="1">
            <a:spLocks/>
          </p:cNvSpPr>
          <p:nvPr/>
        </p:nvSpPr>
        <p:spPr>
          <a:xfrm>
            <a:off x="693869" y="218544"/>
            <a:ext cx="7756263" cy="1054250"/>
          </a:xfrm>
          <a:prstGeom prst="rect">
            <a:avLst/>
          </a:prstGeom>
        </p:spPr>
        <p:txBody>
          <a:bodyPr/>
          <a:lst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mtClean="0"/>
              <a:t>Team Affinity Maps</a:t>
            </a:r>
            <a:endParaRPr lang="en-US" dirty="0"/>
          </a:p>
        </p:txBody>
      </p:sp>
    </p:spTree>
    <p:extLst>
      <p:ext uri="{BB962C8B-B14F-4D97-AF65-F5344CB8AC3E}">
        <p14:creationId xmlns:p14="http://schemas.microsoft.com/office/powerpoint/2010/main" val="2690735560"/>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shleys\Desktop\DISworkshop_2016\IMG_622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8095"/>
          <a:stretch/>
        </p:blipFill>
        <p:spPr bwMode="auto">
          <a:xfrm>
            <a:off x="2166125" y="990599"/>
            <a:ext cx="4811750" cy="5896303"/>
          </a:xfrm>
          <a:prstGeom prst="rect">
            <a:avLst/>
          </a:prstGeom>
          <a:noFill/>
          <a:extLst>
            <a:ext uri="{909E8E84-426E-40dd-AFC4-6F175D3DCCD1}">
              <a14:hiddenFill xmlns:a14="http://schemas.microsoft.com/office/drawing/2010/main">
                <a:solidFill>
                  <a:srgbClr val="FFFFFF"/>
                </a:solidFill>
              </a14:hiddenFill>
            </a:ext>
          </a:extLst>
        </p:spPr>
      </p:pic>
      <p:sp>
        <p:nvSpPr>
          <p:cNvPr id="3" name="Title 3"/>
          <p:cNvSpPr txBox="1">
            <a:spLocks/>
          </p:cNvSpPr>
          <p:nvPr/>
        </p:nvSpPr>
        <p:spPr>
          <a:xfrm>
            <a:off x="693869" y="218544"/>
            <a:ext cx="7756263" cy="1054250"/>
          </a:xfrm>
          <a:prstGeom prst="rect">
            <a:avLst/>
          </a:prstGeom>
        </p:spPr>
        <p:txBody>
          <a:bodyPr/>
          <a:lst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mtClean="0"/>
              <a:t>Team Affinity Maps</a:t>
            </a:r>
            <a:endParaRPr lang="en-US" dirty="0"/>
          </a:p>
        </p:txBody>
      </p:sp>
    </p:spTree>
    <p:extLst>
      <p:ext uri="{BB962C8B-B14F-4D97-AF65-F5344CB8AC3E}">
        <p14:creationId xmlns:p14="http://schemas.microsoft.com/office/powerpoint/2010/main" val="354255127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10 minute break</a:t>
            </a:r>
            <a:endParaRPr lang="en-US" dirty="0"/>
          </a:p>
        </p:txBody>
      </p:sp>
      <p:sp>
        <p:nvSpPr>
          <p:cNvPr id="6" name="Text Placeholder 5"/>
          <p:cNvSpPr>
            <a:spLocks noGrp="1"/>
          </p:cNvSpPr>
          <p:nvPr>
            <p:ph type="body" idx="1"/>
          </p:nvPr>
        </p:nvSpPr>
        <p:spPr/>
        <p:txBody>
          <a:bodyPr/>
          <a:lstStyle/>
          <a:p>
            <a:endParaRPr lang="en-US"/>
          </a:p>
        </p:txBody>
      </p:sp>
    </p:spTree>
    <p:extLst>
      <p:ext uri="{BB962C8B-B14F-4D97-AF65-F5344CB8AC3E}">
        <p14:creationId xmlns:p14="http://schemas.microsoft.com/office/powerpoint/2010/main" val="268560135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659045377"/>
              </p:ext>
            </p:extLst>
          </p:nvPr>
        </p:nvGraphicFramePr>
        <p:xfrm>
          <a:off x="698500" y="2247900"/>
          <a:ext cx="7747000" cy="4145279"/>
        </p:xfrm>
        <a:graphic>
          <a:graphicData uri="http://schemas.openxmlformats.org/drawingml/2006/table">
            <a:tbl>
              <a:tblPr firstRow="1" bandRow="1">
                <a:tableStyleId>{5C22544A-7EE6-4342-B048-85BDC9FD1C3A}</a:tableStyleId>
              </a:tblPr>
              <a:tblGrid>
                <a:gridCol w="3873500"/>
                <a:gridCol w="3873500"/>
              </a:tblGrid>
              <a:tr h="370840">
                <a:tc>
                  <a:txBody>
                    <a:bodyPr/>
                    <a:lstStyle/>
                    <a:p>
                      <a:r>
                        <a:rPr lang="en-US" sz="2800" dirty="0" smtClean="0"/>
                        <a:t>Components: </a:t>
                      </a:r>
                    </a:p>
                    <a:p>
                      <a:endParaRPr lang="en-US" sz="2800" dirty="0" smtClean="0"/>
                    </a:p>
                    <a:p>
                      <a:r>
                        <a:rPr lang="en-US" sz="1800" dirty="0" smtClean="0"/>
                        <a:t>Parts</a:t>
                      </a:r>
                      <a:r>
                        <a:rPr lang="en-US" sz="1800" baseline="0" dirty="0" smtClean="0"/>
                        <a:t> of a DH program</a:t>
                      </a:r>
                      <a:endParaRPr lang="en-US" sz="1800" dirty="0" smtClean="0"/>
                    </a:p>
                    <a:p>
                      <a:endParaRPr lang="en-US" sz="2800" dirty="0" smtClean="0"/>
                    </a:p>
                    <a:p>
                      <a:endParaRPr lang="en-US" sz="2800" dirty="0"/>
                    </a:p>
                  </a:txBody>
                  <a:tcPr/>
                </a:tc>
                <a:tc>
                  <a:txBody>
                    <a:bodyPr/>
                    <a:lstStyle/>
                    <a:p>
                      <a:r>
                        <a:rPr lang="en-US" sz="2800" dirty="0" smtClean="0"/>
                        <a:t>Characteristics:</a:t>
                      </a:r>
                    </a:p>
                    <a:p>
                      <a:endParaRPr lang="en-US" sz="1800" dirty="0" smtClean="0"/>
                    </a:p>
                    <a:p>
                      <a:r>
                        <a:rPr lang="en-US" sz="1800" dirty="0" smtClean="0"/>
                        <a:t>Features of a DH program</a:t>
                      </a:r>
                      <a:endParaRPr lang="en-US" sz="1800" dirty="0"/>
                    </a:p>
                  </a:txBody>
                  <a:tcPr/>
                </a:tc>
              </a:tr>
              <a:tr h="370840">
                <a:tc>
                  <a:txBody>
                    <a:bodyPr/>
                    <a:lstStyle/>
                    <a:p>
                      <a:r>
                        <a:rPr lang="en-US" sz="2800" b="1" dirty="0" smtClean="0"/>
                        <a:t>Characters:</a:t>
                      </a:r>
                    </a:p>
                    <a:p>
                      <a:endParaRPr lang="en-US" sz="2800" dirty="0" smtClean="0"/>
                    </a:p>
                    <a:p>
                      <a:r>
                        <a:rPr lang="en-US" sz="1800" b="1" dirty="0" smtClean="0"/>
                        <a:t>People</a:t>
                      </a:r>
                      <a:r>
                        <a:rPr lang="en-US" sz="1800" b="1" baseline="0" dirty="0" smtClean="0"/>
                        <a:t> associated with a DH program</a:t>
                      </a:r>
                      <a:endParaRPr lang="en-US" sz="2800" dirty="0" smtClean="0"/>
                    </a:p>
                    <a:p>
                      <a:endParaRPr lang="en-US" sz="2800" dirty="0"/>
                    </a:p>
                  </a:txBody>
                  <a:tcPr/>
                </a:tc>
                <a:tc>
                  <a:txBody>
                    <a:bodyPr/>
                    <a:lstStyle/>
                    <a:p>
                      <a:r>
                        <a:rPr lang="en-US" sz="2800" b="1" dirty="0" smtClean="0"/>
                        <a:t>Challenges:</a:t>
                      </a:r>
                    </a:p>
                    <a:p>
                      <a:endParaRPr lang="en-US" sz="2800" b="1" dirty="0" smtClean="0"/>
                    </a:p>
                    <a:p>
                      <a:r>
                        <a:rPr lang="en-US" sz="1800" b="1" dirty="0" smtClean="0"/>
                        <a:t>Obstacles associated with building a DH program</a:t>
                      </a:r>
                      <a:endParaRPr lang="en-US" sz="1800" b="1" dirty="0"/>
                    </a:p>
                  </a:txBody>
                  <a:tcPr/>
                </a:tc>
              </a:tr>
            </a:tbl>
          </a:graphicData>
        </a:graphic>
      </p:graphicFrame>
      <p:sp>
        <p:nvSpPr>
          <p:cNvPr id="3" name="Title 2"/>
          <p:cNvSpPr>
            <a:spLocks noGrp="1"/>
          </p:cNvSpPr>
          <p:nvPr>
            <p:ph type="title"/>
          </p:nvPr>
        </p:nvSpPr>
        <p:spPr/>
        <p:txBody>
          <a:bodyPr/>
          <a:lstStyle/>
          <a:p>
            <a:r>
              <a:rPr lang="en-US" dirty="0" smtClean="0"/>
              <a:t>4. The Four C’s</a:t>
            </a:r>
            <a:endParaRPr lang="en-US" dirty="0"/>
          </a:p>
        </p:txBody>
      </p:sp>
    </p:spTree>
    <p:extLst>
      <p:ext uri="{BB962C8B-B14F-4D97-AF65-F5344CB8AC3E}">
        <p14:creationId xmlns:p14="http://schemas.microsoft.com/office/powerpoint/2010/main" val="355353291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4. The Four C’s</a:t>
            </a:r>
            <a:endParaRPr lang="en-US" dirty="0"/>
          </a:p>
        </p:txBody>
      </p:sp>
      <p:sp>
        <p:nvSpPr>
          <p:cNvPr id="2" name="Content Placeholder 1"/>
          <p:cNvSpPr>
            <a:spLocks noGrp="1"/>
          </p:cNvSpPr>
          <p:nvPr>
            <p:ph idx="1"/>
          </p:nvPr>
        </p:nvSpPr>
        <p:spPr>
          <a:xfrm>
            <a:off x="699247" y="2248347"/>
            <a:ext cx="7745505" cy="4457253"/>
          </a:xfrm>
        </p:spPr>
        <p:txBody>
          <a:bodyPr>
            <a:normAutofit lnSpcReduction="10000"/>
          </a:bodyPr>
          <a:lstStyle/>
          <a:p>
            <a:pPr>
              <a:spcAft>
                <a:spcPts val="1200"/>
              </a:spcAft>
            </a:pPr>
            <a:r>
              <a:rPr lang="en-US" dirty="0" smtClean="0"/>
              <a:t>Each team will be responsible for 1 C.</a:t>
            </a:r>
          </a:p>
          <a:p>
            <a:pPr>
              <a:spcAft>
                <a:spcPts val="1200"/>
              </a:spcAft>
            </a:pPr>
            <a:r>
              <a:rPr lang="en-US" dirty="0" smtClean="0"/>
              <a:t>3 minutes to plan information gathering strategy</a:t>
            </a:r>
          </a:p>
          <a:p>
            <a:pPr lvl="1">
              <a:spcAft>
                <a:spcPts val="1200"/>
              </a:spcAft>
              <a:buFont typeface="Wingdings" panose="05000000000000000000" pitchFamily="2" charset="2"/>
              <a:buChar char="Ø"/>
            </a:pPr>
            <a:r>
              <a:rPr lang="en-US" dirty="0" smtClean="0"/>
              <a:t>What do you want to know?</a:t>
            </a:r>
          </a:p>
          <a:p>
            <a:pPr lvl="1">
              <a:spcAft>
                <a:spcPts val="1200"/>
              </a:spcAft>
              <a:buFont typeface="Wingdings" panose="05000000000000000000" pitchFamily="2" charset="2"/>
              <a:buChar char="Ø"/>
            </a:pPr>
            <a:r>
              <a:rPr lang="en-US" dirty="0" smtClean="0"/>
              <a:t>What questions will you ask?</a:t>
            </a:r>
          </a:p>
          <a:p>
            <a:pPr>
              <a:spcAft>
                <a:spcPts val="1200"/>
              </a:spcAft>
            </a:pPr>
            <a:r>
              <a:rPr lang="en-US" dirty="0" smtClean="0"/>
              <a:t>5 minutes to gather information. 1 idea/note.</a:t>
            </a:r>
          </a:p>
          <a:p>
            <a:pPr>
              <a:spcAft>
                <a:spcPts val="1200"/>
              </a:spcAft>
            </a:pPr>
            <a:r>
              <a:rPr lang="en-US" dirty="0" smtClean="0"/>
              <a:t>3 minutes for information analysis. </a:t>
            </a:r>
          </a:p>
          <a:p>
            <a:pPr lvl="1">
              <a:spcAft>
                <a:spcPts val="1200"/>
              </a:spcAft>
              <a:buFont typeface="Wingdings" panose="05000000000000000000" pitchFamily="2" charset="2"/>
              <a:buChar char="Ø"/>
            </a:pPr>
            <a:r>
              <a:rPr lang="en-US" dirty="0" smtClean="0"/>
              <a:t>Analyze &amp; organize your data. Post contents on matrix</a:t>
            </a:r>
          </a:p>
          <a:p>
            <a:pPr>
              <a:spcAft>
                <a:spcPts val="1200"/>
              </a:spcAft>
            </a:pPr>
            <a:r>
              <a:rPr lang="en-US" dirty="0" smtClean="0"/>
              <a:t>Share findings</a:t>
            </a:r>
            <a:endParaRPr lang="en-US" dirty="0"/>
          </a:p>
        </p:txBody>
      </p:sp>
    </p:spTree>
    <p:extLst>
      <p:ext uri="{BB962C8B-B14F-4D97-AF65-F5344CB8AC3E}">
        <p14:creationId xmlns:p14="http://schemas.microsoft.com/office/powerpoint/2010/main" val="3997748478"/>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4 C’s</a:t>
            </a:r>
            <a:endParaRPr lang="en-US" dirty="0"/>
          </a:p>
        </p:txBody>
      </p:sp>
      <p:sp>
        <p:nvSpPr>
          <p:cNvPr id="5" name="Text Placeholder 4"/>
          <p:cNvSpPr>
            <a:spLocks noGrp="1"/>
          </p:cNvSpPr>
          <p:nvPr>
            <p:ph type="body" idx="1"/>
          </p:nvPr>
        </p:nvSpPr>
        <p:spPr>
          <a:xfrm>
            <a:off x="1066800" y="2057400"/>
            <a:ext cx="3442446" cy="658368"/>
          </a:xfrm>
        </p:spPr>
        <p:txBody>
          <a:bodyPr/>
          <a:lstStyle/>
          <a:p>
            <a:r>
              <a:rPr lang="en-US" dirty="0" smtClean="0"/>
              <a:t>Components</a:t>
            </a:r>
            <a:endParaRPr lang="en-US" dirty="0"/>
          </a:p>
        </p:txBody>
      </p:sp>
      <p:sp>
        <p:nvSpPr>
          <p:cNvPr id="6" name="Content Placeholder 5"/>
          <p:cNvSpPr>
            <a:spLocks noGrp="1"/>
          </p:cNvSpPr>
          <p:nvPr>
            <p:ph sz="half" idx="2"/>
          </p:nvPr>
        </p:nvSpPr>
        <p:spPr>
          <a:xfrm>
            <a:off x="688488" y="2947594"/>
            <a:ext cx="3803904" cy="3681805"/>
          </a:xfrm>
        </p:spPr>
        <p:txBody>
          <a:bodyPr>
            <a:normAutofit lnSpcReduction="10000"/>
          </a:bodyPr>
          <a:lstStyle/>
          <a:p>
            <a:r>
              <a:rPr lang="en-US" sz="1700" dirty="0" smtClean="0"/>
              <a:t>Staffing, support, expertise</a:t>
            </a:r>
          </a:p>
          <a:p>
            <a:r>
              <a:rPr lang="en-US" sz="1700" dirty="0" smtClean="0"/>
              <a:t>Technology &amp; tech infrastructure</a:t>
            </a:r>
          </a:p>
          <a:p>
            <a:r>
              <a:rPr lang="en-US" sz="1700" dirty="0" smtClean="0"/>
              <a:t>Expansive, Artistic, Narrative</a:t>
            </a:r>
          </a:p>
          <a:p>
            <a:r>
              <a:rPr lang="en-US" sz="1700" dirty="0" smtClean="0"/>
              <a:t>Research tools</a:t>
            </a:r>
          </a:p>
          <a:p>
            <a:r>
              <a:rPr lang="en-US" sz="1700" dirty="0" smtClean="0"/>
              <a:t>Projects</a:t>
            </a:r>
          </a:p>
          <a:p>
            <a:r>
              <a:rPr lang="en-US" sz="1700" dirty="0" smtClean="0"/>
              <a:t>Repositories</a:t>
            </a:r>
          </a:p>
          <a:p>
            <a:r>
              <a:rPr lang="en-US" sz="1700" dirty="0" smtClean="0"/>
              <a:t>Workflows</a:t>
            </a:r>
          </a:p>
          <a:p>
            <a:r>
              <a:rPr lang="en-US" sz="1700" dirty="0" smtClean="0"/>
              <a:t>Metadata</a:t>
            </a:r>
          </a:p>
          <a:p>
            <a:r>
              <a:rPr lang="en-US" sz="1700" dirty="0" smtClean="0"/>
              <a:t>Physical space</a:t>
            </a:r>
          </a:p>
          <a:p>
            <a:r>
              <a:rPr lang="en-US" sz="1700" dirty="0" smtClean="0"/>
              <a:t>Organizational Anchor</a:t>
            </a:r>
          </a:p>
          <a:p>
            <a:r>
              <a:rPr lang="en-US" sz="1700" dirty="0" smtClean="0"/>
              <a:t>Participants: students, faculty, librarians, staff</a:t>
            </a:r>
          </a:p>
        </p:txBody>
      </p:sp>
      <p:sp>
        <p:nvSpPr>
          <p:cNvPr id="7" name="Text Placeholder 6"/>
          <p:cNvSpPr>
            <a:spLocks noGrp="1"/>
          </p:cNvSpPr>
          <p:nvPr>
            <p:ph type="body" sz="quarter" idx="3"/>
          </p:nvPr>
        </p:nvSpPr>
        <p:spPr>
          <a:xfrm>
            <a:off x="4953000" y="1981200"/>
            <a:ext cx="3447288" cy="658368"/>
          </a:xfrm>
        </p:spPr>
        <p:txBody>
          <a:bodyPr/>
          <a:lstStyle/>
          <a:p>
            <a:r>
              <a:rPr lang="en-US" dirty="0" smtClean="0"/>
              <a:t>Characteristics</a:t>
            </a:r>
            <a:endParaRPr lang="en-US" dirty="0"/>
          </a:p>
        </p:txBody>
      </p:sp>
      <p:sp>
        <p:nvSpPr>
          <p:cNvPr id="8" name="Content Placeholder 7"/>
          <p:cNvSpPr>
            <a:spLocks noGrp="1"/>
          </p:cNvSpPr>
          <p:nvPr>
            <p:ph sz="quarter" idx="4"/>
          </p:nvPr>
        </p:nvSpPr>
        <p:spPr>
          <a:xfrm>
            <a:off x="4645026" y="2944368"/>
            <a:ext cx="3799728" cy="3761232"/>
          </a:xfrm>
        </p:spPr>
        <p:txBody>
          <a:bodyPr>
            <a:normAutofit/>
          </a:bodyPr>
          <a:lstStyle/>
          <a:p>
            <a:r>
              <a:rPr lang="en-US" sz="1700" dirty="0" smtClean="0"/>
              <a:t>Strong institutional support</a:t>
            </a:r>
          </a:p>
          <a:p>
            <a:r>
              <a:rPr lang="en-US" sz="1700" dirty="0" smtClean="0"/>
              <a:t>Schools, departments, IT</a:t>
            </a:r>
          </a:p>
          <a:p>
            <a:r>
              <a:rPr lang="en-US" sz="1700" dirty="0" smtClean="0"/>
              <a:t>Diversification in funding</a:t>
            </a:r>
          </a:p>
          <a:p>
            <a:r>
              <a:rPr lang="en-US" sz="1700" dirty="0" smtClean="0"/>
              <a:t>Collaborative</a:t>
            </a:r>
          </a:p>
          <a:p>
            <a:r>
              <a:rPr lang="en-US" sz="1700" dirty="0" smtClean="0"/>
              <a:t>Accessible/Findable</a:t>
            </a:r>
          </a:p>
          <a:p>
            <a:r>
              <a:rPr lang="en-US" sz="1700" dirty="0" smtClean="0"/>
              <a:t>Project idea through completion</a:t>
            </a:r>
          </a:p>
          <a:p>
            <a:r>
              <a:rPr lang="en-US" sz="1700" dirty="0" smtClean="0"/>
              <a:t>Working with students</a:t>
            </a:r>
          </a:p>
          <a:p>
            <a:r>
              <a:rPr lang="en-US" sz="1700" dirty="0" smtClean="0"/>
              <a:t>Value-added to institution</a:t>
            </a:r>
          </a:p>
          <a:p>
            <a:r>
              <a:rPr lang="en-US" sz="1700" dirty="0" smtClean="0"/>
              <a:t>Showcase projects/products</a:t>
            </a:r>
          </a:p>
          <a:p>
            <a:r>
              <a:rPr lang="en-US" sz="1700" dirty="0" smtClean="0"/>
              <a:t>Cross pollination among disciplines but begins with humanities</a:t>
            </a:r>
          </a:p>
        </p:txBody>
      </p:sp>
      <p:graphicFrame>
        <p:nvGraphicFramePr>
          <p:cNvPr id="9" name="Content Placeholder 3"/>
          <p:cNvGraphicFramePr>
            <a:graphicFrameLocks/>
          </p:cNvGraphicFramePr>
          <p:nvPr>
            <p:extLst>
              <p:ext uri="{D42A27DB-BD31-4B8C-83A1-F6EECF244321}">
                <p14:modId xmlns:p14="http://schemas.microsoft.com/office/powerpoint/2010/main" val="1423278697"/>
              </p:ext>
            </p:extLst>
          </p:nvPr>
        </p:nvGraphicFramePr>
        <p:xfrm>
          <a:off x="5715000" y="457200"/>
          <a:ext cx="3187700" cy="1169494"/>
        </p:xfrm>
        <a:graphic>
          <a:graphicData uri="http://schemas.openxmlformats.org/drawingml/2006/table">
            <a:tbl>
              <a:tblPr firstRow="1" bandRow="1">
                <a:tableStyleId>{5C22544A-7EE6-4342-B048-85BDC9FD1C3A}</a:tableStyleId>
              </a:tblPr>
              <a:tblGrid>
                <a:gridCol w="1593850"/>
                <a:gridCol w="1593850"/>
              </a:tblGrid>
              <a:tr h="532131">
                <a:tc>
                  <a:txBody>
                    <a:bodyPr/>
                    <a:lstStyle/>
                    <a:p>
                      <a:r>
                        <a:rPr lang="en-US" sz="1200" dirty="0" smtClean="0"/>
                        <a:t>Components: </a:t>
                      </a:r>
                    </a:p>
                    <a:p>
                      <a:endParaRPr lang="en-US" sz="1200" dirty="0" smtClean="0"/>
                    </a:p>
                    <a:p>
                      <a:endParaRPr lang="en-US" sz="1200" dirty="0"/>
                    </a:p>
                  </a:txBody>
                  <a:tcPr/>
                </a:tc>
                <a:tc>
                  <a:txBody>
                    <a:bodyPr/>
                    <a:lstStyle/>
                    <a:p>
                      <a:r>
                        <a:rPr lang="en-US" sz="1200" dirty="0" smtClean="0"/>
                        <a:t>Characteristics:</a:t>
                      </a:r>
                      <a:endParaRPr lang="en-US" sz="1200" dirty="0"/>
                    </a:p>
                  </a:txBody>
                  <a:tcPr/>
                </a:tc>
              </a:tr>
              <a:tr h="529414">
                <a:tc>
                  <a:txBody>
                    <a:bodyPr/>
                    <a:lstStyle/>
                    <a:p>
                      <a:r>
                        <a:rPr lang="en-US" sz="1200" b="1" dirty="0" smtClean="0"/>
                        <a:t>Characters:</a:t>
                      </a:r>
                    </a:p>
                  </a:txBody>
                  <a:tcPr/>
                </a:tc>
                <a:tc>
                  <a:txBody>
                    <a:bodyPr/>
                    <a:lstStyle/>
                    <a:p>
                      <a:r>
                        <a:rPr lang="en-US" sz="1200" b="1" dirty="0" smtClean="0"/>
                        <a:t>Challenges:</a:t>
                      </a:r>
                    </a:p>
                  </a:txBody>
                  <a:tcPr/>
                </a:tc>
              </a:tr>
            </a:tbl>
          </a:graphicData>
        </a:graphic>
      </p:graphicFrame>
    </p:spTree>
    <p:extLst>
      <p:ext uri="{BB962C8B-B14F-4D97-AF65-F5344CB8AC3E}">
        <p14:creationId xmlns:p14="http://schemas.microsoft.com/office/powerpoint/2010/main" val="257633749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shleys\Desktop\DISworkshop_2016\IMG_622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193"/>
          <a:stretch/>
        </p:blipFill>
        <p:spPr bwMode="auto">
          <a:xfrm>
            <a:off x="5186854" y="1224455"/>
            <a:ext cx="3983421" cy="54864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ashleys\Desktop\DISworkshop_2016\IMG_6228.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704" t="12093" b="2683"/>
          <a:stretch/>
        </p:blipFill>
        <p:spPr bwMode="auto">
          <a:xfrm>
            <a:off x="152398" y="1219200"/>
            <a:ext cx="4649335" cy="54864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Content Placeholder 3"/>
          <p:cNvGraphicFramePr>
            <a:graphicFrameLocks/>
          </p:cNvGraphicFramePr>
          <p:nvPr>
            <p:extLst>
              <p:ext uri="{D42A27DB-BD31-4B8C-83A1-F6EECF244321}">
                <p14:modId xmlns:p14="http://schemas.microsoft.com/office/powerpoint/2010/main" val="1370684701"/>
              </p:ext>
            </p:extLst>
          </p:nvPr>
        </p:nvGraphicFramePr>
        <p:xfrm>
          <a:off x="5715000" y="49706"/>
          <a:ext cx="3187700" cy="1169494"/>
        </p:xfrm>
        <a:graphic>
          <a:graphicData uri="http://schemas.openxmlformats.org/drawingml/2006/table">
            <a:tbl>
              <a:tblPr firstRow="1" bandRow="1">
                <a:tableStyleId>{5C22544A-7EE6-4342-B048-85BDC9FD1C3A}</a:tableStyleId>
              </a:tblPr>
              <a:tblGrid>
                <a:gridCol w="1593850"/>
                <a:gridCol w="1593850"/>
              </a:tblGrid>
              <a:tr h="532131">
                <a:tc>
                  <a:txBody>
                    <a:bodyPr/>
                    <a:lstStyle/>
                    <a:p>
                      <a:r>
                        <a:rPr lang="en-US" sz="1200" dirty="0" smtClean="0"/>
                        <a:t>Components: </a:t>
                      </a:r>
                    </a:p>
                    <a:p>
                      <a:endParaRPr lang="en-US" sz="1200" dirty="0" smtClean="0"/>
                    </a:p>
                    <a:p>
                      <a:endParaRPr lang="en-US" sz="1200" dirty="0"/>
                    </a:p>
                  </a:txBody>
                  <a:tcPr/>
                </a:tc>
                <a:tc>
                  <a:txBody>
                    <a:bodyPr/>
                    <a:lstStyle/>
                    <a:p>
                      <a:r>
                        <a:rPr lang="en-US" sz="1200" dirty="0" smtClean="0"/>
                        <a:t>Characteristics:</a:t>
                      </a:r>
                      <a:endParaRPr lang="en-US" sz="1200" dirty="0"/>
                    </a:p>
                  </a:txBody>
                  <a:tcPr/>
                </a:tc>
              </a:tr>
              <a:tr h="529414">
                <a:tc>
                  <a:txBody>
                    <a:bodyPr/>
                    <a:lstStyle/>
                    <a:p>
                      <a:r>
                        <a:rPr lang="en-US" sz="1200" b="1" dirty="0" smtClean="0"/>
                        <a:t>Characters:</a:t>
                      </a:r>
                    </a:p>
                  </a:txBody>
                  <a:tcPr/>
                </a:tc>
                <a:tc>
                  <a:txBody>
                    <a:bodyPr/>
                    <a:lstStyle/>
                    <a:p>
                      <a:r>
                        <a:rPr lang="en-US" sz="1200" b="1" dirty="0" smtClean="0"/>
                        <a:t>Challenges:</a:t>
                      </a:r>
                    </a:p>
                  </a:txBody>
                  <a:tcPr/>
                </a:tc>
              </a:tr>
            </a:tbl>
          </a:graphicData>
        </a:graphic>
      </p:graphicFrame>
    </p:spTree>
    <p:extLst>
      <p:ext uri="{BB962C8B-B14F-4D97-AF65-F5344CB8AC3E}">
        <p14:creationId xmlns:p14="http://schemas.microsoft.com/office/powerpoint/2010/main" val="275951607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C’s</a:t>
            </a:r>
            <a:endParaRPr lang="en-US" dirty="0"/>
          </a:p>
        </p:txBody>
      </p:sp>
      <p:sp>
        <p:nvSpPr>
          <p:cNvPr id="4" name="Text Placeholder 3"/>
          <p:cNvSpPr>
            <a:spLocks noGrp="1"/>
          </p:cNvSpPr>
          <p:nvPr>
            <p:ph type="body" idx="1"/>
          </p:nvPr>
        </p:nvSpPr>
        <p:spPr>
          <a:xfrm>
            <a:off x="990600" y="1981200"/>
            <a:ext cx="3442446" cy="658368"/>
          </a:xfrm>
        </p:spPr>
        <p:txBody>
          <a:bodyPr/>
          <a:lstStyle/>
          <a:p>
            <a:r>
              <a:rPr lang="en-US" dirty="0" smtClean="0"/>
              <a:t>Characters</a:t>
            </a:r>
            <a:endParaRPr lang="en-US" dirty="0"/>
          </a:p>
        </p:txBody>
      </p:sp>
      <p:sp>
        <p:nvSpPr>
          <p:cNvPr id="5" name="Content Placeholder 4"/>
          <p:cNvSpPr>
            <a:spLocks noGrp="1"/>
          </p:cNvSpPr>
          <p:nvPr>
            <p:ph sz="half" idx="2"/>
          </p:nvPr>
        </p:nvSpPr>
        <p:spPr>
          <a:xfrm>
            <a:off x="688488" y="2743200"/>
            <a:ext cx="3803904" cy="3962399"/>
          </a:xfrm>
        </p:spPr>
        <p:txBody>
          <a:bodyPr>
            <a:normAutofit fontScale="92500" lnSpcReduction="20000"/>
          </a:bodyPr>
          <a:lstStyle/>
          <a:p>
            <a:r>
              <a:rPr lang="en-US" sz="1700" dirty="0" smtClean="0"/>
              <a:t>DH Center Manager</a:t>
            </a:r>
          </a:p>
          <a:p>
            <a:r>
              <a:rPr lang="en-US" sz="1700" dirty="0" smtClean="0"/>
              <a:t>Systems analyst</a:t>
            </a:r>
          </a:p>
          <a:p>
            <a:r>
              <a:rPr lang="en-US" sz="1700" dirty="0" smtClean="0"/>
              <a:t>Instructors </a:t>
            </a:r>
          </a:p>
          <a:p>
            <a:r>
              <a:rPr lang="en-US" sz="1700" dirty="0" smtClean="0"/>
              <a:t>A/V Specialists</a:t>
            </a:r>
          </a:p>
          <a:p>
            <a:r>
              <a:rPr lang="en-US" sz="1700" dirty="0" smtClean="0"/>
              <a:t>Data </a:t>
            </a:r>
            <a:r>
              <a:rPr lang="en-US" sz="1700" dirty="0" err="1" smtClean="0"/>
              <a:t>Viz</a:t>
            </a:r>
            <a:r>
              <a:rPr lang="en-US" sz="1700" dirty="0" smtClean="0"/>
              <a:t> experts</a:t>
            </a:r>
          </a:p>
          <a:p>
            <a:r>
              <a:rPr lang="en-US" sz="1700" dirty="0" smtClean="0"/>
              <a:t>Quantitative/Qualitative data analysts</a:t>
            </a:r>
          </a:p>
          <a:p>
            <a:r>
              <a:rPr lang="en-US" sz="1700" dirty="0" smtClean="0"/>
              <a:t>Advancement officer</a:t>
            </a:r>
          </a:p>
          <a:p>
            <a:r>
              <a:rPr lang="en-US" sz="1700" dirty="0" smtClean="0"/>
              <a:t>Risk &amp; info sec specialist</a:t>
            </a:r>
          </a:p>
          <a:p>
            <a:r>
              <a:rPr lang="en-US" sz="1700" dirty="0" smtClean="0"/>
              <a:t>Digital preservation expert</a:t>
            </a:r>
          </a:p>
          <a:p>
            <a:r>
              <a:rPr lang="en-US" sz="1700" dirty="0" smtClean="0"/>
              <a:t>Graphic Designers</a:t>
            </a:r>
          </a:p>
          <a:p>
            <a:r>
              <a:rPr lang="en-US" sz="1700" dirty="0" smtClean="0"/>
              <a:t>GIS expert</a:t>
            </a:r>
          </a:p>
          <a:p>
            <a:r>
              <a:rPr lang="en-US" sz="1700" dirty="0" smtClean="0"/>
              <a:t>Visual Resources Librarian</a:t>
            </a:r>
          </a:p>
          <a:p>
            <a:r>
              <a:rPr lang="en-US" sz="1700" dirty="0" smtClean="0"/>
              <a:t>Copyright officer</a:t>
            </a:r>
          </a:p>
          <a:p>
            <a:r>
              <a:rPr lang="en-US" sz="1700" dirty="0" smtClean="0"/>
              <a:t>Student workers</a:t>
            </a:r>
          </a:p>
          <a:p>
            <a:r>
              <a:rPr lang="en-US" sz="1700" dirty="0" smtClean="0"/>
              <a:t>Community members</a:t>
            </a:r>
          </a:p>
        </p:txBody>
      </p:sp>
      <p:sp>
        <p:nvSpPr>
          <p:cNvPr id="6" name="Text Placeholder 5"/>
          <p:cNvSpPr>
            <a:spLocks noGrp="1"/>
          </p:cNvSpPr>
          <p:nvPr>
            <p:ph type="body" sz="quarter" idx="3"/>
          </p:nvPr>
        </p:nvSpPr>
        <p:spPr>
          <a:xfrm>
            <a:off x="4953000" y="1905000"/>
            <a:ext cx="3447288" cy="658368"/>
          </a:xfrm>
        </p:spPr>
        <p:txBody>
          <a:bodyPr/>
          <a:lstStyle/>
          <a:p>
            <a:r>
              <a:rPr lang="en-US" dirty="0" smtClean="0"/>
              <a:t>Challenges</a:t>
            </a:r>
            <a:endParaRPr lang="en-US" dirty="0"/>
          </a:p>
        </p:txBody>
      </p:sp>
      <p:sp>
        <p:nvSpPr>
          <p:cNvPr id="7" name="Content Placeholder 6"/>
          <p:cNvSpPr>
            <a:spLocks noGrp="1"/>
          </p:cNvSpPr>
          <p:nvPr>
            <p:ph sz="quarter" idx="4"/>
          </p:nvPr>
        </p:nvSpPr>
        <p:spPr>
          <a:xfrm>
            <a:off x="4645026" y="2667000"/>
            <a:ext cx="3799728" cy="4038600"/>
          </a:xfrm>
        </p:spPr>
        <p:txBody>
          <a:bodyPr>
            <a:normAutofit/>
          </a:bodyPr>
          <a:lstStyle/>
          <a:p>
            <a:r>
              <a:rPr lang="en-US" sz="1700" dirty="0" smtClean="0"/>
              <a:t>Institutional buy-in</a:t>
            </a:r>
          </a:p>
          <a:p>
            <a:r>
              <a:rPr lang="en-US" sz="1700" dirty="0" smtClean="0"/>
              <a:t>Determining service needs</a:t>
            </a:r>
          </a:p>
          <a:p>
            <a:r>
              <a:rPr lang="en-US" sz="1700" dirty="0" smtClean="0"/>
              <a:t>Encouraging </a:t>
            </a:r>
            <a:r>
              <a:rPr lang="en-US" sz="1700" dirty="0" err="1" smtClean="0"/>
              <a:t>interdisciplinarity</a:t>
            </a:r>
            <a:r>
              <a:rPr lang="en-US" sz="1700" dirty="0" smtClean="0"/>
              <a:t> &amp; collaboration</a:t>
            </a:r>
          </a:p>
          <a:p>
            <a:r>
              <a:rPr lang="en-US" sz="1700" dirty="0" smtClean="0"/>
              <a:t>Funding</a:t>
            </a:r>
          </a:p>
          <a:p>
            <a:r>
              <a:rPr lang="en-US" sz="1700" dirty="0" smtClean="0"/>
              <a:t>Getting word out</a:t>
            </a:r>
          </a:p>
          <a:p>
            <a:r>
              <a:rPr lang="en-US" sz="1700" dirty="0" smtClean="0"/>
              <a:t>Terminology</a:t>
            </a:r>
          </a:p>
          <a:p>
            <a:r>
              <a:rPr lang="en-US" sz="1700" dirty="0" smtClean="0"/>
              <a:t>Fuzzy project ideas</a:t>
            </a:r>
          </a:p>
          <a:p>
            <a:r>
              <a:rPr lang="en-US" sz="1700" dirty="0" smtClean="0"/>
              <a:t>Process/workflows to complete projects</a:t>
            </a:r>
            <a:endParaRPr lang="en-US" sz="1700" dirty="0"/>
          </a:p>
        </p:txBody>
      </p:sp>
      <p:graphicFrame>
        <p:nvGraphicFramePr>
          <p:cNvPr id="8" name="Content Placeholder 3"/>
          <p:cNvGraphicFramePr>
            <a:graphicFrameLocks/>
          </p:cNvGraphicFramePr>
          <p:nvPr>
            <p:extLst>
              <p:ext uri="{D42A27DB-BD31-4B8C-83A1-F6EECF244321}">
                <p14:modId xmlns:p14="http://schemas.microsoft.com/office/powerpoint/2010/main" val="1000833980"/>
              </p:ext>
            </p:extLst>
          </p:nvPr>
        </p:nvGraphicFramePr>
        <p:xfrm>
          <a:off x="5715000" y="457200"/>
          <a:ext cx="3187700" cy="1169494"/>
        </p:xfrm>
        <a:graphic>
          <a:graphicData uri="http://schemas.openxmlformats.org/drawingml/2006/table">
            <a:tbl>
              <a:tblPr firstRow="1" bandRow="1">
                <a:tableStyleId>{5C22544A-7EE6-4342-B048-85BDC9FD1C3A}</a:tableStyleId>
              </a:tblPr>
              <a:tblGrid>
                <a:gridCol w="1593850"/>
                <a:gridCol w="1593850"/>
              </a:tblGrid>
              <a:tr h="532131">
                <a:tc>
                  <a:txBody>
                    <a:bodyPr/>
                    <a:lstStyle/>
                    <a:p>
                      <a:r>
                        <a:rPr lang="en-US" sz="1200" dirty="0" smtClean="0"/>
                        <a:t>Components: </a:t>
                      </a:r>
                    </a:p>
                    <a:p>
                      <a:endParaRPr lang="en-US" sz="1200" dirty="0" smtClean="0"/>
                    </a:p>
                    <a:p>
                      <a:endParaRPr lang="en-US" sz="1200" dirty="0"/>
                    </a:p>
                  </a:txBody>
                  <a:tcPr/>
                </a:tc>
                <a:tc>
                  <a:txBody>
                    <a:bodyPr/>
                    <a:lstStyle/>
                    <a:p>
                      <a:r>
                        <a:rPr lang="en-US" sz="1200" dirty="0" smtClean="0"/>
                        <a:t>Characteristics:</a:t>
                      </a:r>
                      <a:endParaRPr lang="en-US" sz="1200" dirty="0"/>
                    </a:p>
                  </a:txBody>
                  <a:tcPr/>
                </a:tc>
              </a:tr>
              <a:tr h="529414">
                <a:tc>
                  <a:txBody>
                    <a:bodyPr/>
                    <a:lstStyle/>
                    <a:p>
                      <a:r>
                        <a:rPr lang="en-US" sz="1200" b="1" dirty="0" smtClean="0"/>
                        <a:t>Characters:</a:t>
                      </a:r>
                    </a:p>
                  </a:txBody>
                  <a:tcPr/>
                </a:tc>
                <a:tc>
                  <a:txBody>
                    <a:bodyPr/>
                    <a:lstStyle/>
                    <a:p>
                      <a:r>
                        <a:rPr lang="en-US" sz="1200" b="1" dirty="0" smtClean="0"/>
                        <a:t>Challenges:</a:t>
                      </a:r>
                    </a:p>
                  </a:txBody>
                  <a:tcPr/>
                </a:tc>
              </a:tr>
            </a:tbl>
          </a:graphicData>
        </a:graphic>
      </p:graphicFrame>
    </p:spTree>
    <p:extLst>
      <p:ext uri="{BB962C8B-B14F-4D97-AF65-F5344CB8AC3E}">
        <p14:creationId xmlns:p14="http://schemas.microsoft.com/office/powerpoint/2010/main" val="4221801477"/>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ashleys\Desktop\DISworkshop_2016\IMG_6229.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065" t="10919"/>
          <a:stretch/>
        </p:blipFill>
        <p:spPr bwMode="auto">
          <a:xfrm>
            <a:off x="304800" y="1516117"/>
            <a:ext cx="3988676" cy="488731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C:\Users\ashleys\Desktop\DISworkshop_2016\IMG_622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5172" b="11782"/>
          <a:stretch/>
        </p:blipFill>
        <p:spPr bwMode="auto">
          <a:xfrm>
            <a:off x="4424855" y="1524000"/>
            <a:ext cx="4423290" cy="489782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Content Placeholder 3"/>
          <p:cNvGraphicFramePr>
            <a:graphicFrameLocks/>
          </p:cNvGraphicFramePr>
          <p:nvPr>
            <p:extLst>
              <p:ext uri="{D42A27DB-BD31-4B8C-83A1-F6EECF244321}">
                <p14:modId xmlns:p14="http://schemas.microsoft.com/office/powerpoint/2010/main" val="851220411"/>
              </p:ext>
            </p:extLst>
          </p:nvPr>
        </p:nvGraphicFramePr>
        <p:xfrm>
          <a:off x="5715000" y="49706"/>
          <a:ext cx="3187700" cy="1169494"/>
        </p:xfrm>
        <a:graphic>
          <a:graphicData uri="http://schemas.openxmlformats.org/drawingml/2006/table">
            <a:tbl>
              <a:tblPr firstRow="1" bandRow="1">
                <a:tableStyleId>{5C22544A-7EE6-4342-B048-85BDC9FD1C3A}</a:tableStyleId>
              </a:tblPr>
              <a:tblGrid>
                <a:gridCol w="1593850"/>
                <a:gridCol w="1593850"/>
              </a:tblGrid>
              <a:tr h="532131">
                <a:tc>
                  <a:txBody>
                    <a:bodyPr/>
                    <a:lstStyle/>
                    <a:p>
                      <a:r>
                        <a:rPr lang="en-US" sz="1200" dirty="0" smtClean="0"/>
                        <a:t>Components: </a:t>
                      </a:r>
                    </a:p>
                    <a:p>
                      <a:endParaRPr lang="en-US" sz="1200" dirty="0" smtClean="0"/>
                    </a:p>
                    <a:p>
                      <a:endParaRPr lang="en-US" sz="1200" dirty="0"/>
                    </a:p>
                  </a:txBody>
                  <a:tcPr/>
                </a:tc>
                <a:tc>
                  <a:txBody>
                    <a:bodyPr/>
                    <a:lstStyle/>
                    <a:p>
                      <a:r>
                        <a:rPr lang="en-US" sz="1200" dirty="0" smtClean="0"/>
                        <a:t>Characteristics:</a:t>
                      </a:r>
                      <a:endParaRPr lang="en-US" sz="1200" dirty="0"/>
                    </a:p>
                  </a:txBody>
                  <a:tcPr/>
                </a:tc>
              </a:tr>
              <a:tr h="529414">
                <a:tc>
                  <a:txBody>
                    <a:bodyPr/>
                    <a:lstStyle/>
                    <a:p>
                      <a:r>
                        <a:rPr lang="en-US" sz="1200" b="1" dirty="0" smtClean="0"/>
                        <a:t>Characters:</a:t>
                      </a:r>
                    </a:p>
                  </a:txBody>
                  <a:tcPr/>
                </a:tc>
                <a:tc>
                  <a:txBody>
                    <a:bodyPr/>
                    <a:lstStyle/>
                    <a:p>
                      <a:r>
                        <a:rPr lang="en-US" sz="1200" b="1" dirty="0" smtClean="0"/>
                        <a:t>Challenges:</a:t>
                      </a:r>
                    </a:p>
                  </a:txBody>
                  <a:tcPr/>
                </a:tc>
              </a:tr>
            </a:tbl>
          </a:graphicData>
        </a:graphic>
      </p:graphicFrame>
    </p:spTree>
    <p:extLst>
      <p:ext uri="{BB962C8B-B14F-4D97-AF65-F5344CB8AC3E}">
        <p14:creationId xmlns:p14="http://schemas.microsoft.com/office/powerpoint/2010/main" val="292861803"/>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Introductions</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26486468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5. Impact &amp; Effort Matrix</a:t>
            </a:r>
            <a:endParaRPr lang="en-US" dirty="0"/>
          </a:p>
        </p:txBody>
      </p:sp>
      <p:sp>
        <p:nvSpPr>
          <p:cNvPr id="11" name="Content Placeholder 10"/>
          <p:cNvSpPr>
            <a:spLocks noGrp="1"/>
          </p:cNvSpPr>
          <p:nvPr>
            <p:ph idx="1"/>
          </p:nvPr>
        </p:nvSpPr>
        <p:spPr/>
        <p:txBody>
          <a:bodyPr/>
          <a:lstStyle/>
          <a:p>
            <a:pPr marL="0" indent="0" algn="ctr">
              <a:buNone/>
            </a:pPr>
            <a:endParaRPr lang="en-US" b="1" dirty="0" smtClean="0"/>
          </a:p>
          <a:p>
            <a:pPr marL="0" indent="0" algn="ctr">
              <a:buNone/>
            </a:pPr>
            <a:r>
              <a:rPr lang="en-US" b="1" dirty="0" smtClean="0"/>
              <a:t>What do we need to do to build DH capacity, given the ideas generated in the previous activities?</a:t>
            </a:r>
          </a:p>
          <a:p>
            <a:pPr marL="0" indent="0" algn="ctr">
              <a:buNone/>
            </a:pPr>
            <a:endParaRPr lang="en-US" dirty="0" smtClean="0"/>
          </a:p>
          <a:p>
            <a:pPr marL="0" indent="0" algn="ctr">
              <a:buNone/>
            </a:pPr>
            <a:r>
              <a:rPr lang="en-US" i="1" dirty="0" smtClean="0"/>
              <a:t>10 minutes: Generate ideas (1 per sticky note) as a group</a:t>
            </a:r>
            <a:endParaRPr lang="en-US" i="1" dirty="0"/>
          </a:p>
        </p:txBody>
      </p:sp>
    </p:spTree>
    <p:extLst>
      <p:ext uri="{BB962C8B-B14F-4D97-AF65-F5344CB8AC3E}">
        <p14:creationId xmlns:p14="http://schemas.microsoft.com/office/powerpoint/2010/main" val="133972375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028634674"/>
              </p:ext>
            </p:extLst>
          </p:nvPr>
        </p:nvGraphicFramePr>
        <p:xfrm>
          <a:off x="1066800" y="2247900"/>
          <a:ext cx="7162800" cy="3695700"/>
        </p:xfrm>
        <a:graphic>
          <a:graphicData uri="http://schemas.openxmlformats.org/drawingml/2006/table">
            <a:tbl>
              <a:tblPr firstRow="1" bandRow="1">
                <a:tableStyleId>{21E4AEA4-8DFA-4A89-87EB-49C32662AFE0}</a:tableStyleId>
              </a:tblPr>
              <a:tblGrid>
                <a:gridCol w="3581400"/>
                <a:gridCol w="3581400"/>
              </a:tblGrid>
              <a:tr h="1847850">
                <a:tc>
                  <a:txBody>
                    <a:bodyPr/>
                    <a:lstStyle/>
                    <a:p>
                      <a:r>
                        <a:rPr lang="en-US" dirty="0" smtClean="0"/>
                        <a:t>High Impact/Low Effort</a:t>
                      </a:r>
                      <a:endParaRPr lang="en-US" dirty="0"/>
                    </a:p>
                  </a:txBody>
                  <a:tcPr/>
                </a:tc>
                <a:tc>
                  <a:txBody>
                    <a:bodyPr/>
                    <a:lstStyle/>
                    <a:p>
                      <a:r>
                        <a:rPr lang="en-US" dirty="0" smtClean="0"/>
                        <a:t>High Impact/High</a:t>
                      </a:r>
                      <a:r>
                        <a:rPr lang="en-US" baseline="0" dirty="0" smtClean="0"/>
                        <a:t> Effort</a:t>
                      </a:r>
                      <a:endParaRPr lang="en-US" dirty="0"/>
                    </a:p>
                  </a:txBody>
                  <a:tcPr/>
                </a:tc>
              </a:tr>
              <a:tr h="1847850">
                <a:tc>
                  <a:txBody>
                    <a:bodyPr/>
                    <a:lstStyle/>
                    <a:p>
                      <a:r>
                        <a:rPr lang="en-US" dirty="0" smtClean="0"/>
                        <a:t>Low</a:t>
                      </a:r>
                      <a:r>
                        <a:rPr lang="en-US" baseline="0" dirty="0" smtClean="0"/>
                        <a:t> Impact/Low Effort</a:t>
                      </a:r>
                      <a:endParaRPr lang="en-US" dirty="0"/>
                    </a:p>
                  </a:txBody>
                  <a:tcPr/>
                </a:tc>
                <a:tc>
                  <a:txBody>
                    <a:bodyPr/>
                    <a:lstStyle/>
                    <a:p>
                      <a:r>
                        <a:rPr lang="en-US" dirty="0" smtClean="0"/>
                        <a:t>Low</a:t>
                      </a:r>
                      <a:r>
                        <a:rPr lang="en-US" baseline="0" dirty="0" smtClean="0"/>
                        <a:t> Impact/High Effort</a:t>
                      </a:r>
                      <a:endParaRPr lang="en-US" dirty="0"/>
                    </a:p>
                  </a:txBody>
                  <a:tcPr/>
                </a:tc>
              </a:tr>
            </a:tbl>
          </a:graphicData>
        </a:graphic>
      </p:graphicFrame>
      <p:sp>
        <p:nvSpPr>
          <p:cNvPr id="3" name="Title 2"/>
          <p:cNvSpPr>
            <a:spLocks noGrp="1"/>
          </p:cNvSpPr>
          <p:nvPr>
            <p:ph type="title"/>
          </p:nvPr>
        </p:nvSpPr>
        <p:spPr/>
        <p:txBody>
          <a:bodyPr/>
          <a:lstStyle/>
          <a:p>
            <a:r>
              <a:rPr lang="en-US" dirty="0" smtClean="0"/>
              <a:t>5. Impact &amp; Effort Matrix</a:t>
            </a:r>
            <a:endParaRPr lang="en-US" dirty="0"/>
          </a:p>
        </p:txBody>
      </p:sp>
      <p:sp>
        <p:nvSpPr>
          <p:cNvPr id="5" name="TextBox 4"/>
          <p:cNvSpPr txBox="1"/>
          <p:nvPr/>
        </p:nvSpPr>
        <p:spPr>
          <a:xfrm rot="16200000">
            <a:off x="-163673" y="5145673"/>
            <a:ext cx="1365764" cy="523220"/>
          </a:xfrm>
          <a:prstGeom prst="rect">
            <a:avLst/>
          </a:prstGeom>
          <a:noFill/>
        </p:spPr>
        <p:txBody>
          <a:bodyPr wrap="square" rtlCol="0">
            <a:spAutoFit/>
          </a:bodyPr>
          <a:lstStyle/>
          <a:p>
            <a:r>
              <a:rPr lang="en-US" sz="2800" dirty="0" smtClean="0"/>
              <a:t>Impact </a:t>
            </a:r>
            <a:endParaRPr lang="en-US" sz="2800" dirty="0"/>
          </a:p>
        </p:txBody>
      </p:sp>
      <p:cxnSp>
        <p:nvCxnSpPr>
          <p:cNvPr id="7" name="Straight Arrow Connector 6"/>
          <p:cNvCxnSpPr>
            <a:stCxn id="5" idx="3"/>
          </p:cNvCxnSpPr>
          <p:nvPr/>
        </p:nvCxnSpPr>
        <p:spPr>
          <a:xfrm flipH="1" flipV="1">
            <a:off x="519208" y="2286000"/>
            <a:ext cx="1" cy="243840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066800" y="6248400"/>
            <a:ext cx="1219200" cy="523220"/>
          </a:xfrm>
          <a:prstGeom prst="rect">
            <a:avLst/>
          </a:prstGeom>
          <a:noFill/>
        </p:spPr>
        <p:txBody>
          <a:bodyPr wrap="square" rtlCol="0">
            <a:spAutoFit/>
          </a:bodyPr>
          <a:lstStyle/>
          <a:p>
            <a:r>
              <a:rPr lang="en-US" sz="2800" dirty="0" smtClean="0"/>
              <a:t>Effort</a:t>
            </a:r>
            <a:endParaRPr lang="en-US" sz="2800" dirty="0"/>
          </a:p>
        </p:txBody>
      </p:sp>
      <p:cxnSp>
        <p:nvCxnSpPr>
          <p:cNvPr id="10" name="Straight Arrow Connector 9"/>
          <p:cNvCxnSpPr>
            <a:stCxn id="8" idx="3"/>
          </p:cNvCxnSpPr>
          <p:nvPr/>
        </p:nvCxnSpPr>
        <p:spPr>
          <a:xfrm>
            <a:off x="2286000" y="6510010"/>
            <a:ext cx="594360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040673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4294967295"/>
            <p:extLst>
              <p:ext uri="{D42A27DB-BD31-4B8C-83A1-F6EECF244321}">
                <p14:modId xmlns:p14="http://schemas.microsoft.com/office/powerpoint/2010/main" val="199841476"/>
              </p:ext>
            </p:extLst>
          </p:nvPr>
        </p:nvGraphicFramePr>
        <p:xfrm>
          <a:off x="780819" y="1017270"/>
          <a:ext cx="7982180" cy="5139689"/>
        </p:xfrm>
        <a:graphic>
          <a:graphicData uri="http://schemas.openxmlformats.org/drawingml/2006/table">
            <a:tbl>
              <a:tblPr firstRow="1" bandRow="1">
                <a:tableStyleId>{21E4AEA4-8DFA-4A89-87EB-49C32662AFE0}</a:tableStyleId>
              </a:tblPr>
              <a:tblGrid>
                <a:gridCol w="3991090"/>
                <a:gridCol w="3991090"/>
              </a:tblGrid>
              <a:tr h="1847850">
                <a:tc>
                  <a:txBody>
                    <a:bodyPr/>
                    <a:lstStyle/>
                    <a:p>
                      <a:r>
                        <a:rPr lang="en-US" dirty="0" smtClean="0"/>
                        <a:t>High Impact/Low Effort:</a:t>
                      </a:r>
                    </a:p>
                    <a:p>
                      <a:pPr marL="285750" indent="-285750">
                        <a:buClr>
                          <a:schemeClr val="bg1"/>
                        </a:buClr>
                        <a:buFont typeface="Wingdings" panose="05000000000000000000" pitchFamily="2" charset="2"/>
                        <a:buChar char="Ø"/>
                      </a:pPr>
                      <a:r>
                        <a:rPr lang="en-US" sz="1600" b="0" dirty="0" smtClean="0">
                          <a:solidFill>
                            <a:schemeClr val="tx1"/>
                          </a:solidFill>
                        </a:rPr>
                        <a:t>Identify powerful faculty champion(s)</a:t>
                      </a:r>
                    </a:p>
                    <a:p>
                      <a:pPr marL="285750" indent="-285750">
                        <a:buClr>
                          <a:schemeClr val="bg1"/>
                        </a:buClr>
                        <a:buFont typeface="Wingdings" panose="05000000000000000000" pitchFamily="2" charset="2"/>
                        <a:buChar char="Ø"/>
                      </a:pPr>
                      <a:r>
                        <a:rPr lang="en-US" sz="1600" b="0" dirty="0" smtClean="0">
                          <a:solidFill>
                            <a:schemeClr val="tx1"/>
                          </a:solidFill>
                        </a:rPr>
                        <a:t>Write DH into institutional</a:t>
                      </a:r>
                      <a:r>
                        <a:rPr lang="en-US" sz="1600" b="0" baseline="0" dirty="0" smtClean="0">
                          <a:solidFill>
                            <a:schemeClr val="tx1"/>
                          </a:solidFill>
                        </a:rPr>
                        <a:t> strategic plan</a:t>
                      </a:r>
                      <a:endParaRPr lang="en-US" sz="1600" b="0" dirty="0" smtClean="0">
                        <a:solidFill>
                          <a:schemeClr val="tx1"/>
                        </a:solidFill>
                      </a:endParaRPr>
                    </a:p>
                    <a:p>
                      <a:pPr marL="285750" indent="-285750">
                        <a:buClr>
                          <a:schemeClr val="bg1"/>
                        </a:buClr>
                        <a:buFont typeface="Wingdings" panose="05000000000000000000" pitchFamily="2" charset="2"/>
                        <a:buChar char="Ø"/>
                      </a:pPr>
                      <a:r>
                        <a:rPr lang="en-US" sz="1600" b="0" dirty="0" smtClean="0">
                          <a:solidFill>
                            <a:schemeClr val="tx1"/>
                          </a:solidFill>
                        </a:rPr>
                        <a:t>Identify</a:t>
                      </a:r>
                      <a:r>
                        <a:rPr lang="en-US" sz="1600" b="0" baseline="0" dirty="0" smtClean="0">
                          <a:solidFill>
                            <a:schemeClr val="tx1"/>
                          </a:solidFill>
                        </a:rPr>
                        <a:t> potential projects</a:t>
                      </a:r>
                    </a:p>
                    <a:p>
                      <a:pPr marL="285750" indent="-285750">
                        <a:buClr>
                          <a:schemeClr val="bg1"/>
                        </a:buClr>
                        <a:buFont typeface="Wingdings" panose="05000000000000000000" pitchFamily="2" charset="2"/>
                        <a:buChar char="Ø"/>
                      </a:pPr>
                      <a:r>
                        <a:rPr lang="en-US" sz="1600" b="0" baseline="0" dirty="0" smtClean="0">
                          <a:solidFill>
                            <a:schemeClr val="tx1"/>
                          </a:solidFill>
                        </a:rPr>
                        <a:t>Transfer existing content to repository</a:t>
                      </a:r>
                    </a:p>
                    <a:p>
                      <a:pPr marL="285750" indent="-285750">
                        <a:buClr>
                          <a:schemeClr val="bg1"/>
                        </a:buClr>
                        <a:buFont typeface="Wingdings" panose="05000000000000000000" pitchFamily="2" charset="2"/>
                        <a:buChar char="Ø"/>
                      </a:pPr>
                      <a:r>
                        <a:rPr lang="en-US" sz="1600" b="0" baseline="0" dirty="0" smtClean="0">
                          <a:solidFill>
                            <a:schemeClr val="tx1"/>
                          </a:solidFill>
                        </a:rPr>
                        <a:t>Kickstarter program for faculty</a:t>
                      </a:r>
                    </a:p>
                    <a:p>
                      <a:pPr marL="285750" indent="-285750">
                        <a:buClr>
                          <a:schemeClr val="bg1"/>
                        </a:buClr>
                        <a:buFont typeface="Wingdings" panose="05000000000000000000" pitchFamily="2" charset="2"/>
                        <a:buChar char="Ø"/>
                      </a:pPr>
                      <a:r>
                        <a:rPr lang="en-US" sz="1600" b="0" baseline="0" dirty="0" smtClean="0">
                          <a:solidFill>
                            <a:schemeClr val="tx1"/>
                          </a:solidFill>
                        </a:rPr>
                        <a:t>Meet-ups &amp; mailing list</a:t>
                      </a:r>
                    </a:p>
                    <a:p>
                      <a:pPr marL="285750" indent="-285750">
                        <a:buClr>
                          <a:schemeClr val="bg1"/>
                        </a:buClr>
                        <a:buFont typeface="Wingdings" panose="05000000000000000000" pitchFamily="2" charset="2"/>
                        <a:buChar char="Ø"/>
                      </a:pPr>
                      <a:r>
                        <a:rPr lang="en-US" sz="1600" b="0" baseline="0" dirty="0" smtClean="0">
                          <a:solidFill>
                            <a:schemeClr val="tx1"/>
                          </a:solidFill>
                        </a:rPr>
                        <a:t>List of resources</a:t>
                      </a:r>
                    </a:p>
                    <a:p>
                      <a:pPr marL="285750" indent="-285750">
                        <a:buClr>
                          <a:schemeClr val="bg1"/>
                        </a:buClr>
                        <a:buFont typeface="Wingdings" panose="05000000000000000000" pitchFamily="2" charset="2"/>
                        <a:buChar char="Ø"/>
                      </a:pPr>
                      <a:r>
                        <a:rPr lang="en-US" sz="1600" b="0" baseline="0" dirty="0" smtClean="0">
                          <a:solidFill>
                            <a:schemeClr val="tx1"/>
                          </a:solidFill>
                        </a:rPr>
                        <a:t>Marketing</a:t>
                      </a:r>
                    </a:p>
                    <a:p>
                      <a:pPr marL="285750" indent="-285750">
                        <a:buClr>
                          <a:schemeClr val="bg1"/>
                        </a:buClr>
                        <a:buFont typeface="Wingdings" panose="05000000000000000000" pitchFamily="2" charset="2"/>
                        <a:buChar char="Ø"/>
                      </a:pPr>
                      <a:r>
                        <a:rPr lang="en-US" sz="1600" b="0" baseline="0" dirty="0" smtClean="0">
                          <a:solidFill>
                            <a:schemeClr val="tx1"/>
                          </a:solidFill>
                        </a:rPr>
                        <a:t>Inventory talent, interest, tech capacity</a:t>
                      </a:r>
                    </a:p>
                    <a:p>
                      <a:pPr marL="285750" indent="-285750">
                        <a:buClr>
                          <a:schemeClr val="bg1"/>
                        </a:buClr>
                        <a:buFont typeface="Wingdings" panose="05000000000000000000" pitchFamily="2" charset="2"/>
                        <a:buChar char="Ø"/>
                      </a:pPr>
                      <a:r>
                        <a:rPr lang="en-US" sz="1600" b="0" baseline="0" dirty="0" smtClean="0">
                          <a:solidFill>
                            <a:schemeClr val="tx1"/>
                          </a:solidFill>
                        </a:rPr>
                        <a:t>Define core values</a:t>
                      </a:r>
                    </a:p>
                    <a:p>
                      <a:pPr marL="285750" indent="-285750">
                        <a:buClr>
                          <a:schemeClr val="bg1"/>
                        </a:buClr>
                        <a:buFont typeface="Wingdings" panose="05000000000000000000" pitchFamily="2" charset="2"/>
                        <a:buChar char="Ø"/>
                      </a:pPr>
                      <a:endParaRPr lang="en-US" sz="1600" b="0" dirty="0">
                        <a:solidFill>
                          <a:schemeClr val="tx1"/>
                        </a:solidFill>
                      </a:endParaRPr>
                    </a:p>
                  </a:txBody>
                  <a:tcPr/>
                </a:tc>
                <a:tc>
                  <a:txBody>
                    <a:bodyPr/>
                    <a:lstStyle/>
                    <a:p>
                      <a:r>
                        <a:rPr lang="en-US" dirty="0" smtClean="0"/>
                        <a:t>High Impact/High</a:t>
                      </a:r>
                      <a:r>
                        <a:rPr lang="en-US" baseline="0" dirty="0" smtClean="0"/>
                        <a:t> Effort:</a:t>
                      </a:r>
                    </a:p>
                    <a:p>
                      <a:pPr marL="285750" marR="0" indent="-285750" algn="l" defTabSz="914400" rtl="0" eaLnBrk="1" fontAlgn="auto" latinLnBrk="0" hangingPunct="1">
                        <a:lnSpc>
                          <a:spcPct val="100000"/>
                        </a:lnSpc>
                        <a:spcBef>
                          <a:spcPts val="0"/>
                        </a:spcBef>
                        <a:spcAft>
                          <a:spcPts val="0"/>
                        </a:spcAft>
                        <a:buClr>
                          <a:schemeClr val="bg1"/>
                        </a:buClr>
                        <a:buSzTx/>
                        <a:buFont typeface="Wingdings" panose="05000000000000000000" pitchFamily="2" charset="2"/>
                        <a:buChar char="Ø"/>
                        <a:tabLst/>
                        <a:defRPr/>
                      </a:pPr>
                      <a:r>
                        <a:rPr lang="en-US" sz="1600" b="0" dirty="0" smtClean="0">
                          <a:solidFill>
                            <a:schemeClr val="tx1"/>
                          </a:solidFill>
                        </a:rPr>
                        <a:t>Project management</a:t>
                      </a:r>
                    </a:p>
                    <a:p>
                      <a:pPr marL="285750" marR="0" indent="-285750" algn="l" defTabSz="914400" rtl="0" eaLnBrk="1" fontAlgn="auto" latinLnBrk="0" hangingPunct="1">
                        <a:lnSpc>
                          <a:spcPct val="100000"/>
                        </a:lnSpc>
                        <a:spcBef>
                          <a:spcPts val="0"/>
                        </a:spcBef>
                        <a:spcAft>
                          <a:spcPts val="0"/>
                        </a:spcAft>
                        <a:buClr>
                          <a:schemeClr val="bg1"/>
                        </a:buClr>
                        <a:buSzTx/>
                        <a:buFont typeface="Wingdings" panose="05000000000000000000" pitchFamily="2" charset="2"/>
                        <a:buChar char="Ø"/>
                        <a:tabLst/>
                        <a:defRPr/>
                      </a:pPr>
                      <a:r>
                        <a:rPr lang="en-US" sz="1600" b="0" dirty="0" smtClean="0">
                          <a:solidFill>
                            <a:schemeClr val="tx1"/>
                          </a:solidFill>
                        </a:rPr>
                        <a:t>Central</a:t>
                      </a:r>
                      <a:r>
                        <a:rPr lang="en-US" sz="1600" b="0" baseline="0" dirty="0" smtClean="0">
                          <a:solidFill>
                            <a:schemeClr val="tx1"/>
                          </a:solidFill>
                        </a:rPr>
                        <a:t> coordinator to connect people as team</a:t>
                      </a:r>
                    </a:p>
                    <a:p>
                      <a:pPr marL="285750" marR="0" indent="-285750" algn="l" defTabSz="914400" rtl="0" eaLnBrk="1" fontAlgn="auto" latinLnBrk="0" hangingPunct="1">
                        <a:lnSpc>
                          <a:spcPct val="100000"/>
                        </a:lnSpc>
                        <a:spcBef>
                          <a:spcPts val="0"/>
                        </a:spcBef>
                        <a:spcAft>
                          <a:spcPts val="0"/>
                        </a:spcAft>
                        <a:buClr>
                          <a:schemeClr val="bg1"/>
                        </a:buClr>
                        <a:buSzTx/>
                        <a:buFont typeface="Wingdings" panose="05000000000000000000" pitchFamily="2" charset="2"/>
                        <a:buChar char="Ø"/>
                        <a:tabLst/>
                        <a:defRPr/>
                      </a:pPr>
                      <a:r>
                        <a:rPr lang="en-US" sz="1600" b="0" baseline="0" dirty="0" smtClean="0">
                          <a:solidFill>
                            <a:schemeClr val="tx1"/>
                          </a:solidFill>
                        </a:rPr>
                        <a:t>Dedicated financial support</a:t>
                      </a:r>
                    </a:p>
                    <a:p>
                      <a:pPr marL="285750" marR="0" indent="-285750" algn="l" defTabSz="914400" rtl="0" eaLnBrk="1" fontAlgn="auto" latinLnBrk="0" hangingPunct="1">
                        <a:lnSpc>
                          <a:spcPct val="100000"/>
                        </a:lnSpc>
                        <a:spcBef>
                          <a:spcPts val="0"/>
                        </a:spcBef>
                        <a:spcAft>
                          <a:spcPts val="0"/>
                        </a:spcAft>
                        <a:buClr>
                          <a:schemeClr val="bg1"/>
                        </a:buClr>
                        <a:buSzTx/>
                        <a:buFont typeface="Wingdings" panose="05000000000000000000" pitchFamily="2" charset="2"/>
                        <a:buChar char="Ø"/>
                        <a:tabLst/>
                        <a:defRPr/>
                      </a:pPr>
                      <a:r>
                        <a:rPr lang="en-US" sz="1600" b="0" baseline="0" dirty="0" smtClean="0">
                          <a:solidFill>
                            <a:schemeClr val="tx1"/>
                          </a:solidFill>
                        </a:rPr>
                        <a:t>Talented people willing to experiment &amp; fail</a:t>
                      </a:r>
                    </a:p>
                    <a:p>
                      <a:pPr marL="285750" marR="0" indent="-285750" algn="l" defTabSz="914400" rtl="0" eaLnBrk="1" fontAlgn="auto" latinLnBrk="0" hangingPunct="1">
                        <a:lnSpc>
                          <a:spcPct val="100000"/>
                        </a:lnSpc>
                        <a:spcBef>
                          <a:spcPts val="0"/>
                        </a:spcBef>
                        <a:spcAft>
                          <a:spcPts val="0"/>
                        </a:spcAft>
                        <a:buClr>
                          <a:schemeClr val="bg1"/>
                        </a:buClr>
                        <a:buSzTx/>
                        <a:buFont typeface="Wingdings" panose="05000000000000000000" pitchFamily="2" charset="2"/>
                        <a:buChar char="Ø"/>
                        <a:tabLst/>
                        <a:defRPr/>
                      </a:pPr>
                      <a:r>
                        <a:rPr lang="en-US" sz="1600" b="0" baseline="0" dirty="0" smtClean="0">
                          <a:solidFill>
                            <a:schemeClr val="tx1"/>
                          </a:solidFill>
                        </a:rPr>
                        <a:t>Create center</a:t>
                      </a:r>
                    </a:p>
                    <a:p>
                      <a:pPr marL="285750" marR="0" indent="-285750" algn="l" defTabSz="914400" rtl="0" eaLnBrk="1" fontAlgn="auto" latinLnBrk="0" hangingPunct="1">
                        <a:lnSpc>
                          <a:spcPct val="100000"/>
                        </a:lnSpc>
                        <a:spcBef>
                          <a:spcPts val="0"/>
                        </a:spcBef>
                        <a:spcAft>
                          <a:spcPts val="0"/>
                        </a:spcAft>
                        <a:buClr>
                          <a:schemeClr val="bg1"/>
                        </a:buClr>
                        <a:buSzTx/>
                        <a:buFont typeface="Wingdings" panose="05000000000000000000" pitchFamily="2" charset="2"/>
                        <a:buChar char="Ø"/>
                        <a:tabLst/>
                        <a:defRPr/>
                      </a:pPr>
                      <a:r>
                        <a:rPr lang="en-US" sz="1600" b="0" baseline="0" dirty="0" smtClean="0">
                          <a:solidFill>
                            <a:schemeClr val="tx1"/>
                          </a:solidFill>
                        </a:rPr>
                        <a:t>Offering DH courses</a:t>
                      </a:r>
                    </a:p>
                    <a:p>
                      <a:pPr marL="285750" marR="0" indent="-285750" algn="l" defTabSz="914400" rtl="0" eaLnBrk="1" fontAlgn="auto" latinLnBrk="0" hangingPunct="1">
                        <a:lnSpc>
                          <a:spcPct val="100000"/>
                        </a:lnSpc>
                        <a:spcBef>
                          <a:spcPts val="0"/>
                        </a:spcBef>
                        <a:spcAft>
                          <a:spcPts val="0"/>
                        </a:spcAft>
                        <a:buClr>
                          <a:schemeClr val="bg1"/>
                        </a:buClr>
                        <a:buSzTx/>
                        <a:buFont typeface="Wingdings" panose="05000000000000000000" pitchFamily="2" charset="2"/>
                        <a:buChar char="Ø"/>
                        <a:tabLst/>
                        <a:defRPr/>
                      </a:pPr>
                      <a:r>
                        <a:rPr lang="en-US" sz="1600" b="0" baseline="0" dirty="0" smtClean="0">
                          <a:solidFill>
                            <a:schemeClr val="tx1"/>
                          </a:solidFill>
                        </a:rPr>
                        <a:t>Training subject librarians in DH</a:t>
                      </a:r>
                    </a:p>
                    <a:p>
                      <a:pPr marL="285750" marR="0" indent="-285750" algn="l" defTabSz="914400" rtl="0" eaLnBrk="1" fontAlgn="auto" latinLnBrk="0" hangingPunct="1">
                        <a:lnSpc>
                          <a:spcPct val="100000"/>
                        </a:lnSpc>
                        <a:spcBef>
                          <a:spcPts val="0"/>
                        </a:spcBef>
                        <a:spcAft>
                          <a:spcPts val="0"/>
                        </a:spcAft>
                        <a:buClr>
                          <a:schemeClr val="bg1"/>
                        </a:buClr>
                        <a:buSzTx/>
                        <a:buFont typeface="Wingdings" panose="05000000000000000000" pitchFamily="2" charset="2"/>
                        <a:buChar char="Ø"/>
                        <a:tabLst/>
                        <a:defRPr/>
                      </a:pPr>
                      <a:r>
                        <a:rPr lang="en-US" sz="1600" b="0" baseline="0" dirty="0" smtClean="0">
                          <a:solidFill>
                            <a:schemeClr val="tx1"/>
                          </a:solidFill>
                        </a:rPr>
                        <a:t>Determine priorities in face of resource constraints</a:t>
                      </a:r>
                    </a:p>
                    <a:p>
                      <a:pPr marL="285750" marR="0" indent="-285750" algn="l" defTabSz="914400" rtl="0" eaLnBrk="1" fontAlgn="auto" latinLnBrk="0" hangingPunct="1">
                        <a:lnSpc>
                          <a:spcPct val="100000"/>
                        </a:lnSpc>
                        <a:spcBef>
                          <a:spcPts val="0"/>
                        </a:spcBef>
                        <a:spcAft>
                          <a:spcPts val="0"/>
                        </a:spcAft>
                        <a:buClr>
                          <a:schemeClr val="bg1"/>
                        </a:buClr>
                        <a:buSzTx/>
                        <a:buFont typeface="Wingdings" panose="05000000000000000000" pitchFamily="2" charset="2"/>
                        <a:buChar char="Ø"/>
                        <a:tabLst/>
                        <a:defRPr/>
                      </a:pPr>
                      <a:r>
                        <a:rPr lang="en-US" sz="1600" b="0" baseline="0" dirty="0" smtClean="0">
                          <a:solidFill>
                            <a:schemeClr val="tx1"/>
                          </a:solidFill>
                        </a:rPr>
                        <a:t>Establish life cycle of </a:t>
                      </a:r>
                      <a:r>
                        <a:rPr lang="en-US" sz="1600" b="0" baseline="0" dirty="0" err="1" smtClean="0">
                          <a:solidFill>
                            <a:schemeClr val="tx1"/>
                          </a:solidFill>
                        </a:rPr>
                        <a:t>rpoject</a:t>
                      </a:r>
                      <a:endParaRPr lang="en-US" sz="1800" b="1" baseline="0" dirty="0">
                        <a:solidFill>
                          <a:schemeClr val="lt1"/>
                        </a:solidFill>
                      </a:endParaRPr>
                    </a:p>
                  </a:txBody>
                  <a:tcPr/>
                </a:tc>
              </a:tr>
              <a:tr h="1847850">
                <a:tc>
                  <a:txBody>
                    <a:bodyPr/>
                    <a:lstStyle/>
                    <a:p>
                      <a:r>
                        <a:rPr lang="en-US" b="1" dirty="0" smtClean="0">
                          <a:solidFill>
                            <a:schemeClr val="accent5"/>
                          </a:solidFill>
                        </a:rPr>
                        <a:t>Low</a:t>
                      </a:r>
                      <a:r>
                        <a:rPr lang="en-US" b="1" baseline="0" dirty="0" smtClean="0">
                          <a:solidFill>
                            <a:schemeClr val="accent5"/>
                          </a:solidFill>
                        </a:rPr>
                        <a:t> Impact/Low Effort:</a:t>
                      </a:r>
                    </a:p>
                    <a:p>
                      <a:pPr marL="285750" indent="-285750">
                        <a:buFont typeface="Wingdings" panose="05000000000000000000" pitchFamily="2" charset="2"/>
                        <a:buChar char="§"/>
                      </a:pPr>
                      <a:r>
                        <a:rPr lang="en-US" b="0" dirty="0" smtClean="0">
                          <a:solidFill>
                            <a:schemeClr val="tx1"/>
                          </a:solidFill>
                        </a:rPr>
                        <a:t>Inventory which</a:t>
                      </a:r>
                      <a:r>
                        <a:rPr lang="en-US" b="0" baseline="0" dirty="0" smtClean="0">
                          <a:solidFill>
                            <a:schemeClr val="tx1"/>
                          </a:solidFill>
                        </a:rPr>
                        <a:t> humanities projects already exist but are not necessarily digital</a:t>
                      </a:r>
                      <a:endParaRPr lang="en-US" b="0" dirty="0">
                        <a:solidFill>
                          <a:schemeClr val="tx1"/>
                        </a:solidFill>
                      </a:endParaRPr>
                    </a:p>
                  </a:txBody>
                  <a:tcPr/>
                </a:tc>
                <a:tc>
                  <a:txBody>
                    <a:bodyPr/>
                    <a:lstStyle/>
                    <a:p>
                      <a:r>
                        <a:rPr lang="en-US" b="1" dirty="0" smtClean="0">
                          <a:solidFill>
                            <a:schemeClr val="accent5"/>
                          </a:solidFill>
                        </a:rPr>
                        <a:t>Low</a:t>
                      </a:r>
                      <a:r>
                        <a:rPr lang="en-US" b="1" baseline="0" dirty="0" smtClean="0">
                          <a:solidFill>
                            <a:schemeClr val="accent5"/>
                          </a:solidFill>
                        </a:rPr>
                        <a:t> Impact/High Effort:</a:t>
                      </a:r>
                    </a:p>
                    <a:p>
                      <a:pPr marL="285750" indent="-285750">
                        <a:buFont typeface="Wingdings" panose="05000000000000000000" pitchFamily="2" charset="2"/>
                        <a:buChar char="§"/>
                      </a:pPr>
                      <a:r>
                        <a:rPr lang="en-US" dirty="0" smtClean="0">
                          <a:solidFill>
                            <a:schemeClr val="tx1"/>
                          </a:solidFill>
                        </a:rPr>
                        <a:t>Form a project committee/advisory group</a:t>
                      </a:r>
                    </a:p>
                    <a:p>
                      <a:pPr marL="285750" indent="-285750">
                        <a:buFont typeface="Wingdings" panose="05000000000000000000" pitchFamily="2" charset="2"/>
                        <a:buChar char="§"/>
                      </a:pPr>
                      <a:r>
                        <a:rPr lang="en-US" dirty="0" smtClean="0">
                          <a:solidFill>
                            <a:schemeClr val="tx1"/>
                          </a:solidFill>
                        </a:rPr>
                        <a:t>Award competition</a:t>
                      </a:r>
                      <a:endParaRPr lang="en-US" dirty="0">
                        <a:solidFill>
                          <a:schemeClr val="tx1"/>
                        </a:solidFill>
                      </a:endParaRPr>
                    </a:p>
                  </a:txBody>
                  <a:tcPr/>
                </a:tc>
              </a:tr>
            </a:tbl>
          </a:graphicData>
        </a:graphic>
      </p:graphicFrame>
      <p:sp>
        <p:nvSpPr>
          <p:cNvPr id="5" name="TextBox 4"/>
          <p:cNvSpPr txBox="1"/>
          <p:nvPr/>
        </p:nvSpPr>
        <p:spPr>
          <a:xfrm rot="16200000">
            <a:off x="-163673" y="5145673"/>
            <a:ext cx="1365764" cy="523220"/>
          </a:xfrm>
          <a:prstGeom prst="rect">
            <a:avLst/>
          </a:prstGeom>
          <a:noFill/>
        </p:spPr>
        <p:txBody>
          <a:bodyPr wrap="square" rtlCol="0">
            <a:spAutoFit/>
          </a:bodyPr>
          <a:lstStyle/>
          <a:p>
            <a:r>
              <a:rPr lang="en-US" sz="2800" dirty="0" smtClean="0"/>
              <a:t>Impact </a:t>
            </a:r>
            <a:endParaRPr lang="en-US" sz="2800" dirty="0"/>
          </a:p>
        </p:txBody>
      </p:sp>
      <p:cxnSp>
        <p:nvCxnSpPr>
          <p:cNvPr id="7" name="Straight Arrow Connector 6"/>
          <p:cNvCxnSpPr>
            <a:stCxn id="5" idx="3"/>
          </p:cNvCxnSpPr>
          <p:nvPr/>
        </p:nvCxnSpPr>
        <p:spPr>
          <a:xfrm flipH="1" flipV="1">
            <a:off x="519208" y="2286000"/>
            <a:ext cx="1" cy="2438401"/>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066800" y="6248400"/>
            <a:ext cx="1219200" cy="523220"/>
          </a:xfrm>
          <a:prstGeom prst="rect">
            <a:avLst/>
          </a:prstGeom>
          <a:noFill/>
        </p:spPr>
        <p:txBody>
          <a:bodyPr wrap="square" rtlCol="0">
            <a:spAutoFit/>
          </a:bodyPr>
          <a:lstStyle/>
          <a:p>
            <a:r>
              <a:rPr lang="en-US" sz="2800" dirty="0" smtClean="0"/>
              <a:t>Effort</a:t>
            </a:r>
            <a:endParaRPr lang="en-US" sz="2800" dirty="0"/>
          </a:p>
        </p:txBody>
      </p:sp>
      <p:cxnSp>
        <p:nvCxnSpPr>
          <p:cNvPr id="10" name="Straight Arrow Connector 9"/>
          <p:cNvCxnSpPr>
            <a:stCxn id="8" idx="3"/>
          </p:cNvCxnSpPr>
          <p:nvPr/>
        </p:nvCxnSpPr>
        <p:spPr>
          <a:xfrm>
            <a:off x="2286000" y="6510010"/>
            <a:ext cx="5943600" cy="0"/>
          </a:xfrm>
          <a:prstGeom prst="straightConnector1">
            <a:avLst/>
          </a:prstGeom>
          <a:ln w="38100">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090440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ashleys\Desktop\DISworkshop_2016\IMG_623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0919" r="3256" b="2873"/>
          <a:stretch/>
        </p:blipFill>
        <p:spPr bwMode="auto">
          <a:xfrm>
            <a:off x="0" y="1482299"/>
            <a:ext cx="4495800" cy="5341544"/>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rs\ashleys\Desktop\DISworkshop_2016\IMG_623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470" t="14847"/>
          <a:stretch/>
        </p:blipFill>
        <p:spPr bwMode="auto">
          <a:xfrm>
            <a:off x="4620913" y="1482299"/>
            <a:ext cx="4523088" cy="537570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1" name="Content Placeholder 3"/>
          <p:cNvGraphicFramePr>
            <a:graphicFrameLocks/>
          </p:cNvGraphicFramePr>
          <p:nvPr>
            <p:extLst>
              <p:ext uri="{D42A27DB-BD31-4B8C-83A1-F6EECF244321}">
                <p14:modId xmlns:p14="http://schemas.microsoft.com/office/powerpoint/2010/main" val="1804538881"/>
              </p:ext>
            </p:extLst>
          </p:nvPr>
        </p:nvGraphicFramePr>
        <p:xfrm>
          <a:off x="5638800" y="-18393"/>
          <a:ext cx="3505200" cy="1371600"/>
        </p:xfrm>
        <a:graphic>
          <a:graphicData uri="http://schemas.openxmlformats.org/drawingml/2006/table">
            <a:tbl>
              <a:tblPr firstRow="1" bandRow="1">
                <a:tableStyleId>{21E4AEA4-8DFA-4A89-87EB-49C32662AFE0}</a:tableStyleId>
              </a:tblPr>
              <a:tblGrid>
                <a:gridCol w="1752600"/>
                <a:gridCol w="1752600"/>
              </a:tblGrid>
              <a:tr h="685800">
                <a:tc>
                  <a:txBody>
                    <a:bodyPr/>
                    <a:lstStyle/>
                    <a:p>
                      <a:r>
                        <a:rPr lang="en-US" sz="1400" dirty="0" smtClean="0"/>
                        <a:t>High Impact/Low Effort</a:t>
                      </a:r>
                      <a:endParaRPr lang="en-US" sz="1400" dirty="0"/>
                    </a:p>
                  </a:txBody>
                  <a:tcPr/>
                </a:tc>
                <a:tc>
                  <a:txBody>
                    <a:bodyPr/>
                    <a:lstStyle/>
                    <a:p>
                      <a:r>
                        <a:rPr lang="en-US" sz="1400" dirty="0" smtClean="0"/>
                        <a:t>High Impact/High</a:t>
                      </a:r>
                      <a:r>
                        <a:rPr lang="en-US" sz="1400" baseline="0" dirty="0" smtClean="0"/>
                        <a:t> Effort</a:t>
                      </a:r>
                      <a:endParaRPr lang="en-US" sz="1400" dirty="0"/>
                    </a:p>
                  </a:txBody>
                  <a:tcPr/>
                </a:tc>
              </a:tr>
              <a:tr h="685800">
                <a:tc>
                  <a:txBody>
                    <a:bodyPr/>
                    <a:lstStyle/>
                    <a:p>
                      <a:r>
                        <a:rPr lang="en-US" sz="1400" dirty="0" smtClean="0"/>
                        <a:t>Low</a:t>
                      </a:r>
                      <a:r>
                        <a:rPr lang="en-US" sz="1400" baseline="0" dirty="0" smtClean="0"/>
                        <a:t> Impact/Low Effort</a:t>
                      </a:r>
                      <a:endParaRPr lang="en-US" sz="1400" dirty="0"/>
                    </a:p>
                  </a:txBody>
                  <a:tcPr/>
                </a:tc>
                <a:tc>
                  <a:txBody>
                    <a:bodyPr/>
                    <a:lstStyle/>
                    <a:p>
                      <a:r>
                        <a:rPr lang="en-US" sz="1400" dirty="0" smtClean="0"/>
                        <a:t>Low</a:t>
                      </a:r>
                      <a:r>
                        <a:rPr lang="en-US" sz="1400" baseline="0" dirty="0" smtClean="0"/>
                        <a:t> Impact/High Effort</a:t>
                      </a:r>
                      <a:endParaRPr lang="en-US" sz="1400" dirty="0"/>
                    </a:p>
                  </a:txBody>
                  <a:tcPr/>
                </a:tc>
              </a:tr>
            </a:tbl>
          </a:graphicData>
        </a:graphic>
      </p:graphicFrame>
    </p:spTree>
    <p:extLst>
      <p:ext uri="{BB962C8B-B14F-4D97-AF65-F5344CB8AC3E}">
        <p14:creationId xmlns:p14="http://schemas.microsoft.com/office/powerpoint/2010/main" val="1117093816"/>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3" descr="C:\Users\ashleys\Desktop\DISworkshop_2016\IMG_620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3506"/>
          <a:stretch/>
        </p:blipFill>
        <p:spPr bwMode="auto">
          <a:xfrm>
            <a:off x="4584911" y="1600200"/>
            <a:ext cx="4559089" cy="5257800"/>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C:\Users\ashleys\Desktop\DISworkshop_2016\IMG_6236.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colorTemperature colorTemp="7200"/>
                    </a14:imgEffect>
                  </a14:imgLayer>
                </a14:imgProps>
              </a:ext>
              <a:ext uri="{28A0092B-C50C-407E-A947-70E740481C1C}">
                <a14:useLocalDpi xmlns:a14="http://schemas.microsoft.com/office/drawing/2010/main" val="0"/>
              </a:ext>
            </a:extLst>
          </a:blip>
          <a:srcRect t="8476" r="3704" b="5729"/>
          <a:stretch/>
        </p:blipFill>
        <p:spPr bwMode="auto">
          <a:xfrm>
            <a:off x="-1" y="1600200"/>
            <a:ext cx="4426077" cy="52578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0" name="Content Placeholder 3"/>
          <p:cNvGraphicFramePr>
            <a:graphicFrameLocks/>
          </p:cNvGraphicFramePr>
          <p:nvPr>
            <p:extLst>
              <p:ext uri="{D42A27DB-BD31-4B8C-83A1-F6EECF244321}">
                <p14:modId xmlns:p14="http://schemas.microsoft.com/office/powerpoint/2010/main" val="1804538881"/>
              </p:ext>
            </p:extLst>
          </p:nvPr>
        </p:nvGraphicFramePr>
        <p:xfrm>
          <a:off x="5638800" y="-18393"/>
          <a:ext cx="3505200" cy="1371600"/>
        </p:xfrm>
        <a:graphic>
          <a:graphicData uri="http://schemas.openxmlformats.org/drawingml/2006/table">
            <a:tbl>
              <a:tblPr firstRow="1" bandRow="1">
                <a:tableStyleId>{21E4AEA4-8DFA-4A89-87EB-49C32662AFE0}</a:tableStyleId>
              </a:tblPr>
              <a:tblGrid>
                <a:gridCol w="1752600"/>
                <a:gridCol w="1752600"/>
              </a:tblGrid>
              <a:tr h="685800">
                <a:tc>
                  <a:txBody>
                    <a:bodyPr/>
                    <a:lstStyle/>
                    <a:p>
                      <a:r>
                        <a:rPr lang="en-US" sz="1400" dirty="0" smtClean="0"/>
                        <a:t>High Impact/Low Effort</a:t>
                      </a:r>
                      <a:endParaRPr lang="en-US" sz="1400" dirty="0"/>
                    </a:p>
                  </a:txBody>
                  <a:tcPr/>
                </a:tc>
                <a:tc>
                  <a:txBody>
                    <a:bodyPr/>
                    <a:lstStyle/>
                    <a:p>
                      <a:r>
                        <a:rPr lang="en-US" sz="1400" dirty="0" smtClean="0"/>
                        <a:t>High Impact/High</a:t>
                      </a:r>
                      <a:r>
                        <a:rPr lang="en-US" sz="1400" baseline="0" dirty="0" smtClean="0"/>
                        <a:t> Effort</a:t>
                      </a:r>
                      <a:endParaRPr lang="en-US" sz="1400" dirty="0"/>
                    </a:p>
                  </a:txBody>
                  <a:tcPr/>
                </a:tc>
              </a:tr>
              <a:tr h="685800">
                <a:tc>
                  <a:txBody>
                    <a:bodyPr/>
                    <a:lstStyle/>
                    <a:p>
                      <a:r>
                        <a:rPr lang="en-US" sz="1400" dirty="0" smtClean="0"/>
                        <a:t>Low</a:t>
                      </a:r>
                      <a:r>
                        <a:rPr lang="en-US" sz="1400" baseline="0" dirty="0" smtClean="0"/>
                        <a:t> Impact/Low Effort</a:t>
                      </a:r>
                      <a:endParaRPr lang="en-US" sz="1400" dirty="0"/>
                    </a:p>
                  </a:txBody>
                  <a:tcPr/>
                </a:tc>
                <a:tc>
                  <a:txBody>
                    <a:bodyPr/>
                    <a:lstStyle/>
                    <a:p>
                      <a:r>
                        <a:rPr lang="en-US" sz="1400" dirty="0" smtClean="0"/>
                        <a:t>Low</a:t>
                      </a:r>
                      <a:r>
                        <a:rPr lang="en-US" sz="1400" baseline="0" dirty="0" smtClean="0"/>
                        <a:t> Impact/High Effort</a:t>
                      </a:r>
                      <a:endParaRPr lang="en-US" sz="1400" dirty="0"/>
                    </a:p>
                  </a:txBody>
                  <a:tcPr/>
                </a:tc>
              </a:tr>
            </a:tbl>
          </a:graphicData>
        </a:graphic>
      </p:graphicFrame>
    </p:spTree>
    <p:extLst>
      <p:ext uri="{BB962C8B-B14F-4D97-AF65-F5344CB8AC3E}">
        <p14:creationId xmlns:p14="http://schemas.microsoft.com/office/powerpoint/2010/main" val="4157594154"/>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ashleys\Desktop\DISworkshop_2016\IMG_621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190" t="2778" r="2802"/>
          <a:stretch/>
        </p:blipFill>
        <p:spPr bwMode="auto">
          <a:xfrm>
            <a:off x="1257300" y="1479688"/>
            <a:ext cx="6629400" cy="543086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 name="Content Placeholder 3"/>
          <p:cNvGraphicFramePr>
            <a:graphicFrameLocks/>
          </p:cNvGraphicFramePr>
          <p:nvPr>
            <p:extLst>
              <p:ext uri="{D42A27DB-BD31-4B8C-83A1-F6EECF244321}">
                <p14:modId xmlns:p14="http://schemas.microsoft.com/office/powerpoint/2010/main" val="2262715336"/>
              </p:ext>
            </p:extLst>
          </p:nvPr>
        </p:nvGraphicFramePr>
        <p:xfrm>
          <a:off x="5638800" y="-18393"/>
          <a:ext cx="3505200" cy="1371600"/>
        </p:xfrm>
        <a:graphic>
          <a:graphicData uri="http://schemas.openxmlformats.org/drawingml/2006/table">
            <a:tbl>
              <a:tblPr firstRow="1" bandRow="1">
                <a:tableStyleId>{21E4AEA4-8DFA-4A89-87EB-49C32662AFE0}</a:tableStyleId>
              </a:tblPr>
              <a:tblGrid>
                <a:gridCol w="1752600"/>
                <a:gridCol w="1752600"/>
              </a:tblGrid>
              <a:tr h="685800">
                <a:tc>
                  <a:txBody>
                    <a:bodyPr/>
                    <a:lstStyle/>
                    <a:p>
                      <a:r>
                        <a:rPr lang="en-US" sz="1400" dirty="0" smtClean="0"/>
                        <a:t>High Impact/Low Effort</a:t>
                      </a:r>
                      <a:endParaRPr lang="en-US" sz="1400" dirty="0"/>
                    </a:p>
                  </a:txBody>
                  <a:tcPr/>
                </a:tc>
                <a:tc>
                  <a:txBody>
                    <a:bodyPr/>
                    <a:lstStyle/>
                    <a:p>
                      <a:r>
                        <a:rPr lang="en-US" sz="1400" dirty="0" smtClean="0"/>
                        <a:t>High Impact/High</a:t>
                      </a:r>
                      <a:r>
                        <a:rPr lang="en-US" sz="1400" baseline="0" dirty="0" smtClean="0"/>
                        <a:t> Effort</a:t>
                      </a:r>
                      <a:endParaRPr lang="en-US" sz="1400" dirty="0"/>
                    </a:p>
                  </a:txBody>
                  <a:tcPr/>
                </a:tc>
              </a:tr>
              <a:tr h="685800">
                <a:tc>
                  <a:txBody>
                    <a:bodyPr/>
                    <a:lstStyle/>
                    <a:p>
                      <a:r>
                        <a:rPr lang="en-US" sz="1400" dirty="0" smtClean="0"/>
                        <a:t>Low</a:t>
                      </a:r>
                      <a:r>
                        <a:rPr lang="en-US" sz="1400" baseline="0" dirty="0" smtClean="0"/>
                        <a:t> Impact/Low Effort</a:t>
                      </a:r>
                      <a:endParaRPr lang="en-US" sz="1400" dirty="0"/>
                    </a:p>
                  </a:txBody>
                  <a:tcPr/>
                </a:tc>
                <a:tc>
                  <a:txBody>
                    <a:bodyPr/>
                    <a:lstStyle/>
                    <a:p>
                      <a:r>
                        <a:rPr lang="en-US" sz="1400" dirty="0" smtClean="0"/>
                        <a:t>Low</a:t>
                      </a:r>
                      <a:r>
                        <a:rPr lang="en-US" sz="1400" baseline="0" dirty="0" smtClean="0"/>
                        <a:t> Impact/High Effort</a:t>
                      </a:r>
                      <a:endParaRPr lang="en-US" sz="1400" dirty="0"/>
                    </a:p>
                  </a:txBody>
                  <a:tcPr/>
                </a:tc>
              </a:tr>
            </a:tbl>
          </a:graphicData>
        </a:graphic>
      </p:graphicFrame>
    </p:spTree>
    <p:extLst>
      <p:ext uri="{BB962C8B-B14F-4D97-AF65-F5344CB8AC3E}">
        <p14:creationId xmlns:p14="http://schemas.microsoft.com/office/powerpoint/2010/main" val="122474238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Reflection</a:t>
            </a:r>
            <a:endParaRPr lang="en-US" dirty="0"/>
          </a:p>
        </p:txBody>
      </p:sp>
      <p:sp>
        <p:nvSpPr>
          <p:cNvPr id="6" name="Text Placeholder 5"/>
          <p:cNvSpPr>
            <a:spLocks noGrp="1"/>
          </p:cNvSpPr>
          <p:nvPr>
            <p:ph type="body" idx="1"/>
          </p:nvPr>
        </p:nvSpPr>
        <p:spPr/>
        <p:txBody>
          <a:bodyPr>
            <a:normAutofit/>
          </a:bodyPr>
          <a:lstStyle/>
          <a:p>
            <a:pPr>
              <a:lnSpc>
                <a:spcPct val="150000"/>
              </a:lnSpc>
            </a:pPr>
            <a:r>
              <a:rPr lang="en-US" sz="2800" i="1" dirty="0" smtClean="0"/>
              <a:t>Take 5-10 minutes to jot down ideas about what you’d like to try/apply at your home campus</a:t>
            </a:r>
            <a:endParaRPr lang="en-US" sz="2800" i="1" dirty="0"/>
          </a:p>
        </p:txBody>
      </p:sp>
    </p:spTree>
    <p:extLst>
      <p:ext uri="{BB962C8B-B14F-4D97-AF65-F5344CB8AC3E}">
        <p14:creationId xmlns:p14="http://schemas.microsoft.com/office/powerpoint/2010/main" val="242408484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10 minute break</a:t>
            </a:r>
            <a:endParaRPr lang="en-US" dirty="0"/>
          </a:p>
        </p:txBody>
      </p:sp>
      <p:sp>
        <p:nvSpPr>
          <p:cNvPr id="6" name="Text Placeholder 5"/>
          <p:cNvSpPr>
            <a:spLocks noGrp="1"/>
          </p:cNvSpPr>
          <p:nvPr>
            <p:ph type="body" idx="1"/>
          </p:nvPr>
        </p:nvSpPr>
        <p:spPr/>
        <p:txBody>
          <a:bodyPr>
            <a:normAutofit/>
          </a:bodyPr>
          <a:lstStyle/>
          <a:p>
            <a:endParaRPr lang="en-US" sz="2800" dirty="0" smtClean="0"/>
          </a:p>
          <a:p>
            <a:r>
              <a:rPr lang="en-US" sz="2800" dirty="0" smtClean="0"/>
              <a:t>Be sure to check out the ideas of other groups!</a:t>
            </a:r>
            <a:endParaRPr lang="en-US" sz="2800" dirty="0"/>
          </a:p>
        </p:txBody>
      </p:sp>
    </p:spTree>
    <p:extLst>
      <p:ext uri="{BB962C8B-B14F-4D97-AF65-F5344CB8AC3E}">
        <p14:creationId xmlns:p14="http://schemas.microsoft.com/office/powerpoint/2010/main" val="396177745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en-US" i="1" dirty="0">
                <a:hlinkClick r:id="rId2"/>
              </a:rPr>
              <a:t>Supporting Digital Humanities</a:t>
            </a:r>
            <a:r>
              <a:rPr lang="en-US" i="1" dirty="0"/>
              <a:t>: </a:t>
            </a:r>
            <a:r>
              <a:rPr lang="en-US" dirty="0"/>
              <a:t>Report of a CNI Executive Roundtable Held Dec. 7 &amp; 8, 2014 (May 2016); See also </a:t>
            </a:r>
            <a:r>
              <a:rPr lang="en-US" i="1" dirty="0">
                <a:hlinkClick r:id="rId3"/>
              </a:rPr>
              <a:t>What We Heard at the Roundtable</a:t>
            </a:r>
            <a:r>
              <a:rPr lang="en-US" dirty="0"/>
              <a:t>: Transcript of a Project Briefing, CNI Fall 2014 Membership Meeting, Dec. 9, 2014.</a:t>
            </a:r>
          </a:p>
          <a:p>
            <a:r>
              <a:rPr lang="en-US" i="1" dirty="0"/>
              <a:t>Coalition for Networked Information. Digital Scholarship Centers: Trends and Good Practice</a:t>
            </a:r>
            <a:r>
              <a:rPr lang="en-US" dirty="0"/>
              <a:t> </a:t>
            </a:r>
            <a:r>
              <a:rPr lang="en-US" dirty="0">
                <a:hlinkClick r:id="rId4"/>
              </a:rPr>
              <a:t>https://www.cni.org/events/cni-workshops/digital-scholarship-centers-cni-workshop</a:t>
            </a:r>
            <a:r>
              <a:rPr lang="en-US" dirty="0"/>
              <a:t> (Please read the report and at least 3 institutional profiles)</a:t>
            </a:r>
          </a:p>
          <a:p>
            <a:r>
              <a:rPr lang="en-US" dirty="0"/>
              <a:t>Bethany </a:t>
            </a:r>
            <a:r>
              <a:rPr lang="en-US" dirty="0" err="1"/>
              <a:t>Nowviskie</a:t>
            </a:r>
            <a:r>
              <a:rPr lang="en-US" dirty="0"/>
              <a:t>,</a:t>
            </a:r>
            <a:r>
              <a:rPr lang="en-US" i="1" dirty="0"/>
              <a:t> Too Small to Fail</a:t>
            </a:r>
            <a:r>
              <a:rPr lang="en-US" dirty="0"/>
              <a:t> (October 13, 2012 blog post) </a:t>
            </a:r>
            <a:r>
              <a:rPr lang="en-US" dirty="0">
                <a:hlinkClick r:id="rId5"/>
              </a:rPr>
              <a:t>http://nowviskie.org/2012/too-small-to-fail/</a:t>
            </a:r>
            <a:endParaRPr lang="en-US" dirty="0"/>
          </a:p>
          <a:p>
            <a:r>
              <a:rPr lang="en-US" dirty="0" err="1"/>
              <a:t>Alix</a:t>
            </a:r>
            <a:r>
              <a:rPr lang="en-US" dirty="0"/>
              <a:t> Keener, </a:t>
            </a:r>
            <a:r>
              <a:rPr lang="en-US" i="1" dirty="0"/>
              <a:t>The Arrival Fallacy: Collaborative Research Relationships in the Digital Humanities</a:t>
            </a:r>
            <a:r>
              <a:rPr lang="en-US" dirty="0"/>
              <a:t>, </a:t>
            </a:r>
            <a:r>
              <a:rPr lang="en-US" dirty="0">
                <a:hlinkClick r:id="rId6"/>
              </a:rPr>
              <a:t>http://</a:t>
            </a:r>
            <a:r>
              <a:rPr lang="en-US" dirty="0" smtClean="0">
                <a:hlinkClick r:id="rId6"/>
              </a:rPr>
              <a:t>digitalhumanities.org:8081/dhq/vol/9/2/000213/000213.html</a:t>
            </a:r>
            <a:endParaRPr lang="en-US" dirty="0"/>
          </a:p>
        </p:txBody>
      </p:sp>
      <p:sp>
        <p:nvSpPr>
          <p:cNvPr id="3" name="Title 2"/>
          <p:cNvSpPr>
            <a:spLocks noGrp="1"/>
          </p:cNvSpPr>
          <p:nvPr>
            <p:ph type="title"/>
          </p:nvPr>
        </p:nvSpPr>
        <p:spPr/>
        <p:txBody>
          <a:bodyPr/>
          <a:lstStyle/>
          <a:p>
            <a:r>
              <a:rPr lang="en-US" dirty="0" smtClean="0"/>
              <a:t>Resources</a:t>
            </a:r>
            <a:endParaRPr lang="en-US" dirty="0"/>
          </a:p>
        </p:txBody>
      </p:sp>
    </p:spTree>
    <p:extLst>
      <p:ext uri="{BB962C8B-B14F-4D97-AF65-F5344CB8AC3E}">
        <p14:creationId xmlns:p14="http://schemas.microsoft.com/office/powerpoint/2010/main" val="254972164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r>
              <a:rPr lang="en-US" dirty="0"/>
              <a:t>Edward L. Ayers, “Does Digital Scholarship Have a Future?” Monday, August 5, 2013, </a:t>
            </a:r>
            <a:r>
              <a:rPr lang="en-US" i="1" dirty="0"/>
              <a:t>EDUCAUSE Review</a:t>
            </a:r>
            <a:r>
              <a:rPr lang="en-US" dirty="0"/>
              <a:t>, </a:t>
            </a:r>
            <a:r>
              <a:rPr lang="en-US" dirty="0">
                <a:hlinkClick r:id="rId2"/>
              </a:rPr>
              <a:t>http://er.educause.edu/articles/2013/8/does-digital-scholarship-have-a-future</a:t>
            </a:r>
            <a:endParaRPr lang="en-US" dirty="0"/>
          </a:p>
          <a:p>
            <a:r>
              <a:rPr lang="en-US" dirty="0"/>
              <a:t>Nancy L. </a:t>
            </a:r>
            <a:r>
              <a:rPr lang="en-US" dirty="0" err="1"/>
              <a:t>Maron</a:t>
            </a:r>
            <a:r>
              <a:rPr lang="en-US" dirty="0"/>
              <a:t> and Sarah Pickle, </a:t>
            </a:r>
            <a:r>
              <a:rPr lang="en-US" i="1" dirty="0"/>
              <a:t>Sustaining the Digital Humanities: Host Institution Support beyond the Start-Up Phase</a:t>
            </a:r>
            <a:r>
              <a:rPr lang="en-US" dirty="0"/>
              <a:t> (</a:t>
            </a:r>
            <a:r>
              <a:rPr lang="en-US" dirty="0" err="1"/>
              <a:t>Ithaka</a:t>
            </a:r>
            <a:r>
              <a:rPr lang="en-US" dirty="0"/>
              <a:t> S+R, June 18, 2014). </a:t>
            </a:r>
            <a:r>
              <a:rPr lang="en-US" dirty="0">
                <a:hlinkClick r:id="rId3"/>
              </a:rPr>
              <a:t>http://www.sr.ithaka.org/wp-content/mig/SR_Supporting_Digital_Humanities_20140618f.pdf</a:t>
            </a:r>
            <a:endParaRPr lang="en-US" dirty="0"/>
          </a:p>
          <a:p>
            <a:r>
              <a:rPr lang="en-US" dirty="0"/>
              <a:t>Nancy </a:t>
            </a:r>
            <a:r>
              <a:rPr lang="en-US" dirty="0" err="1"/>
              <a:t>Maron</a:t>
            </a:r>
            <a:r>
              <a:rPr lang="en-US" dirty="0"/>
              <a:t>, “The Digital Humanities Are Alive and Well and Blooming: Now </a:t>
            </a:r>
            <a:r>
              <a:rPr lang="en-US" dirty="0" err="1"/>
              <a:t>What?”</a:t>
            </a:r>
            <a:r>
              <a:rPr lang="en-US" i="1" dirty="0" err="1"/>
              <a:t>EDUCAUSE</a:t>
            </a:r>
            <a:r>
              <a:rPr lang="en-US" i="1" dirty="0"/>
              <a:t> Review</a:t>
            </a:r>
            <a:r>
              <a:rPr lang="en-US" dirty="0"/>
              <a:t>, </a:t>
            </a:r>
            <a:r>
              <a:rPr lang="en-US" dirty="0">
                <a:hlinkClick r:id="rId4"/>
              </a:rPr>
              <a:t>http://er.educause.edu/articles/2015/8/the-digital-humanities-are-alive-and-well-and-blooming-now-what</a:t>
            </a:r>
            <a:endParaRPr lang="en-US" dirty="0"/>
          </a:p>
          <a:p>
            <a:r>
              <a:rPr lang="en-US" dirty="0"/>
              <a:t>Miriam Posner, “Here and There: Creating DH Community,” </a:t>
            </a:r>
            <a:r>
              <a:rPr lang="en-US" dirty="0">
                <a:hlinkClick r:id="rId5"/>
              </a:rPr>
              <a:t>http://miriamposner.com/blog/here-and-there-creating-dh-community</a:t>
            </a:r>
            <a:r>
              <a:rPr lang="en-US" dirty="0" smtClean="0">
                <a:hlinkClick r:id="rId5"/>
              </a:rPr>
              <a:t>/</a:t>
            </a:r>
            <a:endParaRPr lang="en-US" dirty="0"/>
          </a:p>
        </p:txBody>
      </p:sp>
      <p:sp>
        <p:nvSpPr>
          <p:cNvPr id="3" name="Title 2"/>
          <p:cNvSpPr>
            <a:spLocks noGrp="1"/>
          </p:cNvSpPr>
          <p:nvPr>
            <p:ph type="title"/>
          </p:nvPr>
        </p:nvSpPr>
        <p:spPr/>
        <p:txBody>
          <a:bodyPr/>
          <a:lstStyle/>
          <a:p>
            <a:r>
              <a:rPr lang="en-US" dirty="0" smtClean="0"/>
              <a:t>Resources</a:t>
            </a:r>
            <a:endParaRPr lang="en-US" dirty="0"/>
          </a:p>
        </p:txBody>
      </p:sp>
    </p:spTree>
    <p:extLst>
      <p:ext uri="{BB962C8B-B14F-4D97-AF65-F5344CB8AC3E}">
        <p14:creationId xmlns:p14="http://schemas.microsoft.com/office/powerpoint/2010/main" val="311299013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idx="1"/>
          </p:nvPr>
        </p:nvSpPr>
        <p:spPr/>
        <p:txBody>
          <a:bodyPr>
            <a:normAutofit/>
          </a:bodyPr>
          <a:lstStyle/>
          <a:p>
            <a:r>
              <a:rPr lang="en-US" sz="2400" i="1" dirty="0" smtClean="0"/>
              <a:t>How do we build capacity for something that is often so new to the very people we’re trying to assist and support that they, themselves, cannot define what they need?</a:t>
            </a:r>
            <a:endParaRPr lang="en-US" sz="2400" i="1" dirty="0"/>
          </a:p>
        </p:txBody>
      </p:sp>
    </p:spTree>
    <p:extLst>
      <p:ext uri="{BB962C8B-B14F-4D97-AF65-F5344CB8AC3E}">
        <p14:creationId xmlns:p14="http://schemas.microsoft.com/office/powerpoint/2010/main" val="274478715"/>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3" name="Group 1032"/>
          <p:cNvGrpSpPr/>
          <p:nvPr/>
        </p:nvGrpSpPr>
        <p:grpSpPr>
          <a:xfrm>
            <a:off x="-4764" y="130516"/>
            <a:ext cx="9148764" cy="6584610"/>
            <a:chOff x="-4764" y="130516"/>
            <a:chExt cx="9148764" cy="6584610"/>
          </a:xfrm>
        </p:grpSpPr>
        <p:pic>
          <p:nvPicPr>
            <p:cNvPr id="1026" name="Picture 2" descr="C:\Users\ashleys\Desktop\submarine-cable-map-2015-l.png"/>
            <p:cNvPicPr>
              <a:picLocks noChangeAspect="1" noChangeArrowheads="1"/>
            </p:cNvPicPr>
            <p:nvPr/>
          </p:nvPicPr>
          <p:blipFill rotWithShape="1">
            <a:blip r:embed="rId3">
              <a:clrChange>
                <a:clrFrom>
                  <a:srgbClr val="EFD2B1"/>
                </a:clrFrom>
                <a:clrTo>
                  <a:srgbClr val="EFD2B1">
                    <a:alpha val="0"/>
                  </a:srgbClr>
                </a:clrTo>
              </a:clrChange>
              <a:extLst>
                <a:ext uri="{BEBA8EAE-BF5A-486C-A8C5-ECC9F3942E4B}">
                  <a14:imgProps xmlns:a14="http://schemas.microsoft.com/office/drawing/2010/main">
                    <a14:imgLayer r:embed="rId4">
                      <a14:imgEffect>
                        <a14:artisticPaintBrush/>
                      </a14:imgEffect>
                    </a14:imgLayer>
                  </a14:imgProps>
                </a:ext>
                <a:ext uri="{28A0092B-C50C-407E-A947-70E740481C1C}">
                  <a14:useLocalDpi xmlns:a14="http://schemas.microsoft.com/office/drawing/2010/main" val="0"/>
                </a:ext>
              </a:extLst>
            </a:blip>
            <a:srcRect/>
            <a:stretch/>
          </p:blipFill>
          <p:spPr bwMode="auto">
            <a:xfrm>
              <a:off x="-4764" y="130516"/>
              <a:ext cx="9148764" cy="6584610"/>
            </a:xfrm>
            <a:prstGeom prst="rect">
              <a:avLst/>
            </a:prstGeom>
            <a:gradFill>
              <a:gsLst>
                <a:gs pos="0">
                  <a:schemeClr val="accent1">
                    <a:tint val="66000"/>
                    <a:satMod val="160000"/>
                    <a:alpha val="63000"/>
                  </a:schemeClr>
                </a:gs>
                <a:gs pos="50000">
                  <a:schemeClr val="accent1">
                    <a:tint val="44500"/>
                    <a:satMod val="160000"/>
                  </a:schemeClr>
                </a:gs>
                <a:gs pos="100000">
                  <a:schemeClr val="accent1">
                    <a:tint val="23500"/>
                    <a:satMod val="160000"/>
                  </a:schemeClr>
                </a:gs>
              </a:gsLst>
              <a:lin ang="5400000" scaled="0"/>
            </a:gradFill>
            <a:ln>
              <a:solidFill>
                <a:schemeClr val="tx1"/>
              </a:solidFill>
              <a:prstDash val="dash"/>
            </a:ln>
            <a:effectLst>
              <a:reflection stA="1000" endPos="0" dist="50800" dir="5400000" sy="-100000" algn="bl" rotWithShape="0"/>
              <a:softEdge rad="63500"/>
            </a:effectLst>
          </p:spPr>
        </p:pic>
        <p:sp>
          <p:nvSpPr>
            <p:cNvPr id="2" name="TextBox 1"/>
            <p:cNvSpPr txBox="1"/>
            <p:nvPr/>
          </p:nvSpPr>
          <p:spPr>
            <a:xfrm>
              <a:off x="581891" y="2110445"/>
              <a:ext cx="1905000" cy="369332"/>
            </a:xfrm>
            <a:prstGeom prst="rect">
              <a:avLst/>
            </a:prstGeom>
            <a:noFill/>
          </p:spPr>
          <p:txBody>
            <a:bodyPr wrap="square" rtlCol="0">
              <a:spAutoFit/>
            </a:bodyPr>
            <a:lstStyle/>
            <a:p>
              <a:r>
                <a:rPr lang="en-US" b="1" dirty="0" smtClean="0"/>
                <a:t>1. Introductions</a:t>
              </a:r>
              <a:endParaRPr lang="en-US" b="1" dirty="0"/>
            </a:p>
          </p:txBody>
        </p:sp>
        <p:sp>
          <p:nvSpPr>
            <p:cNvPr id="3" name="TextBox 2"/>
            <p:cNvSpPr txBox="1"/>
            <p:nvPr/>
          </p:nvSpPr>
          <p:spPr>
            <a:xfrm>
              <a:off x="1451264" y="3142103"/>
              <a:ext cx="1485900" cy="369332"/>
            </a:xfrm>
            <a:prstGeom prst="rect">
              <a:avLst/>
            </a:prstGeom>
            <a:noFill/>
          </p:spPr>
          <p:txBody>
            <a:bodyPr wrap="square" rtlCol="0">
              <a:spAutoFit/>
            </a:bodyPr>
            <a:lstStyle/>
            <a:p>
              <a:r>
                <a:rPr lang="en-US" b="1" dirty="0" smtClean="0"/>
                <a:t>2. </a:t>
              </a:r>
              <a:r>
                <a:rPr lang="en-US" b="1" dirty="0" err="1" smtClean="0"/>
                <a:t>Firestarter</a:t>
              </a:r>
              <a:endParaRPr lang="en-US" b="1" dirty="0"/>
            </a:p>
          </p:txBody>
        </p:sp>
        <p:sp>
          <p:nvSpPr>
            <p:cNvPr id="4" name="TextBox 3"/>
            <p:cNvSpPr txBox="1"/>
            <p:nvPr/>
          </p:nvSpPr>
          <p:spPr>
            <a:xfrm>
              <a:off x="2680854" y="4544289"/>
              <a:ext cx="1357745" cy="646331"/>
            </a:xfrm>
            <a:prstGeom prst="rect">
              <a:avLst/>
            </a:prstGeom>
            <a:noFill/>
          </p:spPr>
          <p:txBody>
            <a:bodyPr wrap="square" rtlCol="0">
              <a:spAutoFit/>
            </a:bodyPr>
            <a:lstStyle/>
            <a:p>
              <a:r>
                <a:rPr lang="en-US" b="1" dirty="0" smtClean="0"/>
                <a:t>3. Affinity Map</a:t>
              </a:r>
              <a:endParaRPr lang="en-US" b="1" dirty="0"/>
            </a:p>
          </p:txBody>
        </p:sp>
        <p:sp>
          <p:nvSpPr>
            <p:cNvPr id="5" name="TextBox 4"/>
            <p:cNvSpPr txBox="1"/>
            <p:nvPr/>
          </p:nvSpPr>
          <p:spPr>
            <a:xfrm>
              <a:off x="4567236" y="2813405"/>
              <a:ext cx="995364" cy="369332"/>
            </a:xfrm>
            <a:prstGeom prst="rect">
              <a:avLst/>
            </a:prstGeom>
            <a:noFill/>
          </p:spPr>
          <p:txBody>
            <a:bodyPr wrap="square" rtlCol="0">
              <a:spAutoFit/>
            </a:bodyPr>
            <a:lstStyle/>
            <a:p>
              <a:r>
                <a:rPr lang="en-US" b="1" dirty="0" smtClean="0"/>
                <a:t>4. 4 C’s</a:t>
              </a:r>
              <a:endParaRPr lang="en-US" b="1" dirty="0"/>
            </a:p>
          </p:txBody>
        </p:sp>
        <p:sp>
          <p:nvSpPr>
            <p:cNvPr id="6" name="TextBox 5"/>
            <p:cNvSpPr txBox="1"/>
            <p:nvPr/>
          </p:nvSpPr>
          <p:spPr>
            <a:xfrm>
              <a:off x="4301836" y="3616036"/>
              <a:ext cx="1524000" cy="646331"/>
            </a:xfrm>
            <a:prstGeom prst="rect">
              <a:avLst/>
            </a:prstGeom>
            <a:noFill/>
          </p:spPr>
          <p:txBody>
            <a:bodyPr wrap="square" rtlCol="0">
              <a:spAutoFit/>
            </a:bodyPr>
            <a:lstStyle/>
            <a:p>
              <a:r>
                <a:rPr lang="en-US" b="1" dirty="0" smtClean="0"/>
                <a:t>5. Impact-</a:t>
              </a:r>
            </a:p>
            <a:p>
              <a:r>
                <a:rPr lang="en-US" b="1" dirty="0" smtClean="0"/>
                <a:t>Effort</a:t>
              </a:r>
              <a:endParaRPr lang="en-US" b="1" dirty="0"/>
            </a:p>
          </p:txBody>
        </p:sp>
        <p:sp>
          <p:nvSpPr>
            <p:cNvPr id="7" name="TextBox 6"/>
            <p:cNvSpPr txBox="1"/>
            <p:nvPr/>
          </p:nvSpPr>
          <p:spPr>
            <a:xfrm>
              <a:off x="5867400" y="3270605"/>
              <a:ext cx="1711037" cy="369332"/>
            </a:xfrm>
            <a:prstGeom prst="rect">
              <a:avLst/>
            </a:prstGeom>
            <a:noFill/>
          </p:spPr>
          <p:txBody>
            <a:bodyPr wrap="square" rtlCol="0">
              <a:spAutoFit/>
            </a:bodyPr>
            <a:lstStyle/>
            <a:p>
              <a:r>
                <a:rPr lang="en-US" b="1" dirty="0" smtClean="0"/>
                <a:t>6. Case Study</a:t>
              </a:r>
              <a:endParaRPr lang="en-US" b="1" dirty="0"/>
            </a:p>
          </p:txBody>
        </p:sp>
        <p:sp>
          <p:nvSpPr>
            <p:cNvPr id="8" name="TextBox 7"/>
            <p:cNvSpPr txBox="1"/>
            <p:nvPr/>
          </p:nvSpPr>
          <p:spPr>
            <a:xfrm>
              <a:off x="7467600" y="4901859"/>
              <a:ext cx="1066800" cy="369332"/>
            </a:xfrm>
            <a:prstGeom prst="rect">
              <a:avLst/>
            </a:prstGeom>
            <a:noFill/>
          </p:spPr>
          <p:txBody>
            <a:bodyPr wrap="square" rtlCol="0">
              <a:spAutoFit/>
            </a:bodyPr>
            <a:lstStyle/>
            <a:p>
              <a:r>
                <a:rPr lang="en-US" b="1" dirty="0" smtClean="0"/>
                <a:t>7. Q&amp;A</a:t>
              </a:r>
              <a:endParaRPr lang="en-US" b="1" dirty="0"/>
            </a:p>
          </p:txBody>
        </p:sp>
        <p:cxnSp>
          <p:nvCxnSpPr>
            <p:cNvPr id="10" name="Straight Arrow Connector 9"/>
            <p:cNvCxnSpPr>
              <a:stCxn id="2" idx="2"/>
            </p:cNvCxnSpPr>
            <p:nvPr/>
          </p:nvCxnSpPr>
          <p:spPr>
            <a:xfrm rot="16200000" flipH="1">
              <a:off x="1376330" y="2637838"/>
              <a:ext cx="887623" cy="571500"/>
            </a:xfrm>
            <a:prstGeom prst="curvedConnector3">
              <a:avLst>
                <a:gd name="adj1" fmla="val 50000"/>
              </a:avLst>
            </a:prstGeom>
            <a:ln w="38100">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978111" y="3578310"/>
              <a:ext cx="1225378" cy="914399"/>
            </a:xfrm>
            <a:prstGeom prst="curvedConnector3">
              <a:avLst>
                <a:gd name="adj1" fmla="val 56784"/>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endCxn id="5" idx="1"/>
            </p:cNvCxnSpPr>
            <p:nvPr/>
          </p:nvCxnSpPr>
          <p:spPr>
            <a:xfrm rot="5400000" flipH="1" flipV="1">
              <a:off x="3024116" y="3049664"/>
              <a:ext cx="1594712" cy="1491527"/>
            </a:xfrm>
            <a:prstGeom prst="curvedConnector2">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H="1">
              <a:off x="4569618" y="3053489"/>
              <a:ext cx="405246" cy="756511"/>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endCxn id="7" idx="1"/>
            </p:cNvCxnSpPr>
            <p:nvPr/>
          </p:nvCxnSpPr>
          <p:spPr>
            <a:xfrm flipV="1">
              <a:off x="4974863" y="3455271"/>
              <a:ext cx="892537" cy="580238"/>
            </a:xfrm>
            <a:prstGeom prst="curvedConnector3">
              <a:avLst>
                <a:gd name="adj1" fmla="val 50000"/>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30" name="Straight Connector 1029"/>
            <p:cNvCxnSpPr/>
            <p:nvPr/>
          </p:nvCxnSpPr>
          <p:spPr>
            <a:xfrm>
              <a:off x="6975764" y="3594375"/>
              <a:ext cx="914400" cy="1363693"/>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0202304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248347"/>
            <a:ext cx="7745505" cy="1654953"/>
          </a:xfrm>
        </p:spPr>
        <p:txBody>
          <a:bodyPr>
            <a:normAutofit lnSpcReduction="10000"/>
          </a:bodyPr>
          <a:lstStyle/>
          <a:p>
            <a:r>
              <a:rPr lang="en-US" sz="2800" dirty="0" smtClean="0"/>
              <a:t>3 minutes: Complete the following statement:</a:t>
            </a:r>
          </a:p>
          <a:p>
            <a:pPr marL="0" indent="0">
              <a:buNone/>
            </a:pPr>
            <a:r>
              <a:rPr lang="en-US" b="1" dirty="0"/>
              <a:t>	</a:t>
            </a:r>
            <a:r>
              <a:rPr lang="en-US" b="1" dirty="0" smtClean="0"/>
              <a:t>	  </a:t>
            </a:r>
          </a:p>
          <a:p>
            <a:pPr marL="0" indent="0">
              <a:buNone/>
            </a:pPr>
            <a:r>
              <a:rPr lang="en-US" b="1" dirty="0" smtClean="0"/>
              <a:t>	</a:t>
            </a:r>
            <a:r>
              <a:rPr lang="en-US" sz="4300" b="1" i="1" dirty="0" smtClean="0">
                <a:solidFill>
                  <a:schemeClr val="accent1"/>
                </a:solidFill>
              </a:rPr>
              <a:t>My ideal DH community…</a:t>
            </a:r>
          </a:p>
          <a:p>
            <a:pPr marL="0" indent="0">
              <a:buNone/>
            </a:pPr>
            <a:endParaRPr lang="en-US" b="1" dirty="0" smtClean="0"/>
          </a:p>
        </p:txBody>
      </p:sp>
      <p:sp>
        <p:nvSpPr>
          <p:cNvPr id="3" name="Title 2"/>
          <p:cNvSpPr>
            <a:spLocks noGrp="1"/>
          </p:cNvSpPr>
          <p:nvPr>
            <p:ph type="title"/>
          </p:nvPr>
        </p:nvSpPr>
        <p:spPr/>
        <p:txBody>
          <a:bodyPr/>
          <a:lstStyle/>
          <a:p>
            <a:r>
              <a:rPr lang="en-US" dirty="0" smtClean="0"/>
              <a:t>2. </a:t>
            </a:r>
            <a:r>
              <a:rPr lang="en-US" dirty="0" err="1" smtClean="0"/>
              <a:t>Firestarter</a:t>
            </a:r>
            <a:endParaRPr lang="en-US" dirty="0"/>
          </a:p>
        </p:txBody>
      </p:sp>
      <p:sp>
        <p:nvSpPr>
          <p:cNvPr id="4" name="TextBox 3"/>
          <p:cNvSpPr txBox="1"/>
          <p:nvPr/>
        </p:nvSpPr>
        <p:spPr>
          <a:xfrm>
            <a:off x="2687782" y="3903300"/>
            <a:ext cx="4724400" cy="1631216"/>
          </a:xfrm>
          <a:prstGeom prst="rect">
            <a:avLst/>
          </a:prstGeom>
          <a:noFill/>
        </p:spPr>
        <p:txBody>
          <a:bodyPr wrap="square" numCol="2" rtlCol="0">
            <a:spAutoFit/>
          </a:bodyPr>
          <a:lstStyle/>
          <a:p>
            <a:pPr indent="-45720"/>
            <a:r>
              <a:rPr lang="en-US" sz="2000" dirty="0" smtClean="0"/>
              <a:t>Is…</a:t>
            </a:r>
          </a:p>
          <a:p>
            <a:pPr indent="-45720"/>
            <a:r>
              <a:rPr lang="en-US" sz="2000" dirty="0" smtClean="0"/>
              <a:t>Makes…</a:t>
            </a:r>
          </a:p>
          <a:p>
            <a:pPr indent="-45720"/>
            <a:r>
              <a:rPr lang="en-US" sz="2000" dirty="0" smtClean="0"/>
              <a:t>Does…</a:t>
            </a:r>
          </a:p>
          <a:p>
            <a:pPr indent="-45720"/>
            <a:endParaRPr lang="en-US" sz="2000" dirty="0"/>
          </a:p>
          <a:p>
            <a:pPr indent="-45720"/>
            <a:endParaRPr lang="en-US" sz="2000" dirty="0"/>
          </a:p>
          <a:p>
            <a:pPr indent="-45720"/>
            <a:r>
              <a:rPr lang="en-US" sz="2000" dirty="0" smtClean="0"/>
              <a:t>Includes…</a:t>
            </a:r>
          </a:p>
          <a:p>
            <a:pPr indent="-45720"/>
            <a:r>
              <a:rPr lang="en-US" sz="2000" dirty="0" smtClean="0"/>
              <a:t>Values…</a:t>
            </a:r>
          </a:p>
          <a:p>
            <a:pPr indent="-45720"/>
            <a:r>
              <a:rPr lang="en-US" sz="2000" dirty="0" smtClean="0"/>
              <a:t>Is not…</a:t>
            </a:r>
          </a:p>
        </p:txBody>
      </p:sp>
      <p:sp>
        <p:nvSpPr>
          <p:cNvPr id="6" name="Content Placeholder 1"/>
          <p:cNvSpPr txBox="1">
            <a:spLocks/>
          </p:cNvSpPr>
          <p:nvPr/>
        </p:nvSpPr>
        <p:spPr>
          <a:xfrm>
            <a:off x="837791" y="5518187"/>
            <a:ext cx="7745505" cy="1180653"/>
          </a:xfrm>
          <a:prstGeom prst="rect">
            <a:avLst/>
          </a:prstGeom>
        </p:spPr>
        <p:txBody>
          <a:bodyPr vert="horz" lIns="91440" tIns="45720" rIns="91440" bIns="45720" rtlCol="0">
            <a:normAutofit/>
          </a:bodyPr>
          <a:lst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a:lstStyle>
          <a:p>
            <a:r>
              <a:rPr lang="en-US" sz="2600" dirty="0"/>
              <a:t>1</a:t>
            </a:r>
            <a:r>
              <a:rPr lang="en-US" sz="2600" dirty="0" smtClean="0"/>
              <a:t> minute: Choose the 4 most important to you &amp; </a:t>
            </a:r>
          </a:p>
          <a:p>
            <a:pPr marL="0" indent="0">
              <a:buNone/>
            </a:pPr>
            <a:r>
              <a:rPr lang="en-US" sz="2600" dirty="0"/>
              <a:t>	</a:t>
            </a:r>
            <a:r>
              <a:rPr lang="en-US" sz="2600" dirty="0" smtClean="0"/>
              <a:t>	add them to the poster paper </a:t>
            </a:r>
          </a:p>
        </p:txBody>
      </p:sp>
    </p:spTree>
    <p:extLst>
      <p:ext uri="{BB962C8B-B14F-4D97-AF65-F5344CB8AC3E}">
        <p14:creationId xmlns:p14="http://schemas.microsoft.com/office/powerpoint/2010/main" val="864927868"/>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248347"/>
            <a:ext cx="4177553" cy="4264064"/>
          </a:xfrm>
        </p:spPr>
        <p:txBody>
          <a:bodyPr>
            <a:normAutofit fontScale="92500" lnSpcReduction="10000"/>
          </a:bodyPr>
          <a:lstStyle/>
          <a:p>
            <a:pPr marL="514350" indent="-514350">
              <a:spcBef>
                <a:spcPts val="0"/>
              </a:spcBef>
              <a:spcAft>
                <a:spcPts val="2400"/>
              </a:spcAft>
              <a:buFont typeface="+mj-lt"/>
              <a:buAutoNum type="arabicPeriod"/>
            </a:pPr>
            <a:r>
              <a:rPr lang="en-US" sz="3200" dirty="0" smtClean="0"/>
              <a:t>Cluster or group sticky notes in columns</a:t>
            </a:r>
          </a:p>
          <a:p>
            <a:pPr marL="514350" indent="-514350">
              <a:spcBef>
                <a:spcPts val="0"/>
              </a:spcBef>
              <a:spcAft>
                <a:spcPts val="2400"/>
              </a:spcAft>
              <a:buFont typeface="+mj-lt"/>
              <a:buAutoNum type="arabicPeriod"/>
            </a:pPr>
            <a:r>
              <a:rPr lang="en-US" sz="3200" dirty="0" smtClean="0"/>
              <a:t>Determine theme for each cluster or column &amp; write it over that grouping</a:t>
            </a:r>
          </a:p>
          <a:p>
            <a:pPr marL="514350" indent="-514350">
              <a:spcBef>
                <a:spcPts val="0"/>
              </a:spcBef>
              <a:spcAft>
                <a:spcPts val="2400"/>
              </a:spcAft>
              <a:buFont typeface="+mj-lt"/>
              <a:buAutoNum type="arabicPeriod"/>
            </a:pPr>
            <a:r>
              <a:rPr lang="en-US" sz="3200" dirty="0" smtClean="0"/>
              <a:t>Reflection</a:t>
            </a:r>
            <a:endParaRPr lang="en-US" sz="3200" dirty="0"/>
          </a:p>
        </p:txBody>
      </p:sp>
      <p:sp>
        <p:nvSpPr>
          <p:cNvPr id="3" name="Title 2"/>
          <p:cNvSpPr>
            <a:spLocks noGrp="1"/>
          </p:cNvSpPr>
          <p:nvPr>
            <p:ph type="title"/>
          </p:nvPr>
        </p:nvSpPr>
        <p:spPr/>
        <p:txBody>
          <a:bodyPr/>
          <a:lstStyle/>
          <a:p>
            <a:r>
              <a:rPr lang="en-US" dirty="0" smtClean="0"/>
              <a:t>3. Affinity Map</a:t>
            </a:r>
            <a:endParaRPr lang="en-US" dirty="0"/>
          </a:p>
        </p:txBody>
      </p:sp>
      <p:pic>
        <p:nvPicPr>
          <p:cNvPr id="3074" name="Picture 2" descr="C:\Users\ashleys\Desktop\IMG_20160424_090358.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4229"/>
          <a:stretch/>
        </p:blipFill>
        <p:spPr bwMode="auto">
          <a:xfrm rot="5400000">
            <a:off x="4690366" y="2592177"/>
            <a:ext cx="4182868"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216182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Affinity Map Summary:</a:t>
            </a:r>
            <a:br>
              <a:rPr lang="en-US" sz="2800" dirty="0"/>
            </a:br>
            <a:r>
              <a:rPr lang="en-US" sz="2800" dirty="0"/>
              <a:t>Characteristics of Ideal DH Communities</a:t>
            </a:r>
          </a:p>
        </p:txBody>
      </p:sp>
      <p:sp>
        <p:nvSpPr>
          <p:cNvPr id="3" name="Text Placeholder 2"/>
          <p:cNvSpPr>
            <a:spLocks noGrp="1"/>
          </p:cNvSpPr>
          <p:nvPr>
            <p:ph type="body" idx="1"/>
          </p:nvPr>
        </p:nvSpPr>
        <p:spPr>
          <a:xfrm>
            <a:off x="1066800" y="1981200"/>
            <a:ext cx="3442446" cy="658368"/>
          </a:xfrm>
        </p:spPr>
        <p:txBody>
          <a:bodyPr>
            <a:normAutofit/>
          </a:bodyPr>
          <a:lstStyle/>
          <a:p>
            <a:r>
              <a:rPr lang="en-US" b="1" dirty="0" smtClean="0">
                <a:solidFill>
                  <a:schemeClr val="accent5"/>
                </a:solidFill>
              </a:rPr>
              <a:t>Institutional Support</a:t>
            </a:r>
            <a:endParaRPr lang="en-US" b="1" dirty="0">
              <a:solidFill>
                <a:schemeClr val="accent5"/>
              </a:solidFill>
            </a:endParaRPr>
          </a:p>
        </p:txBody>
      </p:sp>
      <p:sp>
        <p:nvSpPr>
          <p:cNvPr id="4" name="Content Placeholder 3"/>
          <p:cNvSpPr>
            <a:spLocks noGrp="1"/>
          </p:cNvSpPr>
          <p:nvPr>
            <p:ph sz="half" idx="2"/>
          </p:nvPr>
        </p:nvSpPr>
        <p:spPr>
          <a:xfrm>
            <a:off x="688488" y="2743200"/>
            <a:ext cx="3803904" cy="3809999"/>
          </a:xfrm>
        </p:spPr>
        <p:txBody>
          <a:bodyPr>
            <a:normAutofit fontScale="92500" lnSpcReduction="20000"/>
          </a:bodyPr>
          <a:lstStyle/>
          <a:p>
            <a:r>
              <a:rPr lang="en-US" dirty="0" smtClean="0"/>
              <a:t>Funding</a:t>
            </a:r>
          </a:p>
          <a:p>
            <a:r>
              <a:rPr lang="en-US" dirty="0" smtClean="0"/>
              <a:t>Staffing</a:t>
            </a:r>
          </a:p>
          <a:p>
            <a:r>
              <a:rPr lang="en-US" dirty="0" smtClean="0"/>
              <a:t>Space</a:t>
            </a:r>
          </a:p>
          <a:p>
            <a:r>
              <a:rPr lang="en-US" dirty="0" smtClean="0"/>
              <a:t>Resources</a:t>
            </a:r>
          </a:p>
          <a:p>
            <a:r>
              <a:rPr lang="en-US" dirty="0" smtClean="0"/>
              <a:t>Support from the top</a:t>
            </a:r>
          </a:p>
          <a:p>
            <a:r>
              <a:rPr lang="en-US" dirty="0" smtClean="0"/>
              <a:t>Involves stakeholders @ all levels on campus</a:t>
            </a:r>
          </a:p>
          <a:p>
            <a:r>
              <a:rPr lang="en-US" dirty="0" smtClean="0"/>
              <a:t>Understanding of time &amp; money required to produce quality DH projects</a:t>
            </a:r>
          </a:p>
        </p:txBody>
      </p:sp>
      <p:sp>
        <p:nvSpPr>
          <p:cNvPr id="5" name="Text Placeholder 4"/>
          <p:cNvSpPr>
            <a:spLocks noGrp="1"/>
          </p:cNvSpPr>
          <p:nvPr>
            <p:ph type="body" sz="quarter" idx="3"/>
          </p:nvPr>
        </p:nvSpPr>
        <p:spPr>
          <a:xfrm>
            <a:off x="4953000" y="1981200"/>
            <a:ext cx="3447288" cy="658368"/>
          </a:xfrm>
        </p:spPr>
        <p:txBody>
          <a:bodyPr/>
          <a:lstStyle/>
          <a:p>
            <a:r>
              <a:rPr lang="en-US" b="1" dirty="0" smtClean="0">
                <a:solidFill>
                  <a:schemeClr val="accent5"/>
                </a:solidFill>
              </a:rPr>
              <a:t>Values</a:t>
            </a:r>
            <a:endParaRPr lang="en-US" b="1" dirty="0">
              <a:solidFill>
                <a:schemeClr val="accent5"/>
              </a:solidFill>
            </a:endParaRPr>
          </a:p>
        </p:txBody>
      </p:sp>
      <p:sp>
        <p:nvSpPr>
          <p:cNvPr id="6" name="Content Placeholder 5"/>
          <p:cNvSpPr>
            <a:spLocks noGrp="1"/>
          </p:cNvSpPr>
          <p:nvPr>
            <p:ph sz="quarter" idx="4"/>
          </p:nvPr>
        </p:nvSpPr>
        <p:spPr>
          <a:xfrm>
            <a:off x="4645026" y="2743200"/>
            <a:ext cx="3799728" cy="3886200"/>
          </a:xfrm>
        </p:spPr>
        <p:txBody>
          <a:bodyPr>
            <a:normAutofit fontScale="92500" lnSpcReduction="10000"/>
          </a:bodyPr>
          <a:lstStyle/>
          <a:p>
            <a:r>
              <a:rPr lang="en-US" dirty="0" smtClean="0"/>
              <a:t>Diversity</a:t>
            </a:r>
          </a:p>
          <a:p>
            <a:r>
              <a:rPr lang="en-US" dirty="0" smtClean="0"/>
              <a:t>Inclusion: Accessible to all</a:t>
            </a:r>
          </a:p>
          <a:p>
            <a:pPr lvl="1">
              <a:buFont typeface="Wingdings" panose="05000000000000000000" pitchFamily="2" charset="2"/>
              <a:buChar char="v"/>
            </a:pPr>
            <a:r>
              <a:rPr lang="en-US" dirty="0" smtClean="0"/>
              <a:t>Open, welcoming to all interested, regardless of discipline</a:t>
            </a:r>
          </a:p>
          <a:p>
            <a:pPr lvl="1">
              <a:buFont typeface="Wingdings" panose="05000000000000000000" pitchFamily="2" charset="2"/>
              <a:buChar char="v"/>
            </a:pPr>
            <a:r>
              <a:rPr lang="en-US" dirty="0" smtClean="0"/>
              <a:t>Friendly</a:t>
            </a:r>
          </a:p>
          <a:p>
            <a:pPr lvl="1">
              <a:buFont typeface="Wingdings" panose="05000000000000000000" pitchFamily="2" charset="2"/>
              <a:buChar char="v"/>
            </a:pPr>
            <a:r>
              <a:rPr lang="en-US" dirty="0" smtClean="0"/>
              <a:t>Community</a:t>
            </a:r>
          </a:p>
          <a:p>
            <a:pPr lvl="1">
              <a:buFont typeface="Wingdings" panose="05000000000000000000" pitchFamily="2" charset="2"/>
              <a:buChar char="v"/>
            </a:pPr>
            <a:r>
              <a:rPr lang="en-US" dirty="0" smtClean="0"/>
              <a:t>Includes all voices, especially those historically silenced</a:t>
            </a:r>
          </a:p>
          <a:p>
            <a:r>
              <a:rPr lang="en-US" dirty="0" smtClean="0"/>
              <a:t>Collaboration</a:t>
            </a:r>
          </a:p>
        </p:txBody>
      </p:sp>
    </p:spTree>
    <p:extLst>
      <p:ext uri="{BB962C8B-B14F-4D97-AF65-F5344CB8AC3E}">
        <p14:creationId xmlns:p14="http://schemas.microsoft.com/office/powerpoint/2010/main" val="1143862632"/>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Affinity Map Summary:</a:t>
            </a:r>
            <a:br>
              <a:rPr lang="en-US" sz="2800" dirty="0"/>
            </a:br>
            <a:r>
              <a:rPr lang="en-US" sz="2800" dirty="0"/>
              <a:t>Characteristics of Ideal DH Communities</a:t>
            </a:r>
          </a:p>
        </p:txBody>
      </p:sp>
      <p:sp>
        <p:nvSpPr>
          <p:cNvPr id="3" name="Text Placeholder 2"/>
          <p:cNvSpPr>
            <a:spLocks noGrp="1"/>
          </p:cNvSpPr>
          <p:nvPr>
            <p:ph type="body" idx="1"/>
          </p:nvPr>
        </p:nvSpPr>
        <p:spPr/>
        <p:txBody>
          <a:bodyPr>
            <a:normAutofit/>
          </a:bodyPr>
          <a:lstStyle/>
          <a:p>
            <a:r>
              <a:rPr lang="en-US" b="1" dirty="0" smtClean="0">
                <a:solidFill>
                  <a:schemeClr val="accent5"/>
                </a:solidFill>
              </a:rPr>
              <a:t>Values/Ideals</a:t>
            </a:r>
            <a:endParaRPr lang="en-US" b="1" dirty="0">
              <a:solidFill>
                <a:schemeClr val="accent5"/>
              </a:solidFill>
            </a:endParaRPr>
          </a:p>
        </p:txBody>
      </p:sp>
      <p:sp>
        <p:nvSpPr>
          <p:cNvPr id="4" name="Content Placeholder 3"/>
          <p:cNvSpPr>
            <a:spLocks noGrp="1"/>
          </p:cNvSpPr>
          <p:nvPr>
            <p:ph sz="half" idx="2"/>
          </p:nvPr>
        </p:nvSpPr>
        <p:spPr>
          <a:xfrm>
            <a:off x="688488" y="2947594"/>
            <a:ext cx="3803904" cy="3605605"/>
          </a:xfrm>
        </p:spPr>
        <p:txBody>
          <a:bodyPr>
            <a:normAutofit fontScale="92500" lnSpcReduction="10000"/>
          </a:bodyPr>
          <a:lstStyle/>
          <a:p>
            <a:r>
              <a:rPr lang="en-US" dirty="0" smtClean="0"/>
              <a:t>Open access</a:t>
            </a:r>
          </a:p>
          <a:p>
            <a:r>
              <a:rPr lang="en-US" dirty="0" smtClean="0"/>
              <a:t>Honors &amp; instructs members on IP rights</a:t>
            </a:r>
          </a:p>
          <a:p>
            <a:r>
              <a:rPr lang="en-US" dirty="0" smtClean="0"/>
              <a:t>Acknowledges privilege &amp; power</a:t>
            </a:r>
          </a:p>
          <a:p>
            <a:r>
              <a:rPr lang="en-US" dirty="0" smtClean="0"/>
              <a:t>Values methodologies &amp; epistemologies of humanities</a:t>
            </a:r>
          </a:p>
          <a:p>
            <a:r>
              <a:rPr lang="en-US" dirty="0" smtClean="0"/>
              <a:t>Makes a difference in the humanities</a:t>
            </a:r>
            <a:endParaRPr lang="en-US" dirty="0"/>
          </a:p>
        </p:txBody>
      </p:sp>
      <p:sp>
        <p:nvSpPr>
          <p:cNvPr id="5" name="Text Placeholder 4"/>
          <p:cNvSpPr>
            <a:spLocks noGrp="1"/>
          </p:cNvSpPr>
          <p:nvPr>
            <p:ph type="body" sz="quarter" idx="3"/>
          </p:nvPr>
        </p:nvSpPr>
        <p:spPr/>
        <p:txBody>
          <a:bodyPr/>
          <a:lstStyle/>
          <a:p>
            <a:r>
              <a:rPr lang="en-US" b="1" dirty="0" smtClean="0">
                <a:solidFill>
                  <a:schemeClr val="accent5"/>
                </a:solidFill>
              </a:rPr>
              <a:t>Attitude</a:t>
            </a:r>
            <a:endParaRPr lang="en-US" b="1" dirty="0">
              <a:solidFill>
                <a:schemeClr val="accent5"/>
              </a:solidFill>
            </a:endParaRPr>
          </a:p>
        </p:txBody>
      </p:sp>
      <p:sp>
        <p:nvSpPr>
          <p:cNvPr id="6" name="Content Placeholder 5"/>
          <p:cNvSpPr>
            <a:spLocks noGrp="1"/>
          </p:cNvSpPr>
          <p:nvPr>
            <p:ph sz="quarter" idx="4"/>
          </p:nvPr>
        </p:nvSpPr>
        <p:spPr>
          <a:xfrm>
            <a:off x="4645026" y="2944368"/>
            <a:ext cx="3799728" cy="3685032"/>
          </a:xfrm>
        </p:spPr>
        <p:txBody>
          <a:bodyPr/>
          <a:lstStyle/>
          <a:p>
            <a:r>
              <a:rPr lang="en-US" dirty="0" smtClean="0"/>
              <a:t>Always evolving</a:t>
            </a:r>
          </a:p>
          <a:p>
            <a:r>
              <a:rPr lang="en-US" dirty="0" smtClean="0"/>
              <a:t>Open to failure</a:t>
            </a:r>
          </a:p>
          <a:p>
            <a:r>
              <a:rPr lang="en-US" dirty="0" smtClean="0"/>
              <a:t>Willing to experiment</a:t>
            </a:r>
          </a:p>
          <a:p>
            <a:r>
              <a:rPr lang="en-US" dirty="0" smtClean="0"/>
              <a:t>Playful</a:t>
            </a:r>
          </a:p>
          <a:p>
            <a:r>
              <a:rPr lang="en-US" dirty="0" smtClean="0"/>
              <a:t>Creative</a:t>
            </a:r>
          </a:p>
          <a:p>
            <a:r>
              <a:rPr lang="en-US" dirty="0" smtClean="0"/>
              <a:t>Unafraid</a:t>
            </a:r>
          </a:p>
          <a:p>
            <a:r>
              <a:rPr lang="en-US" dirty="0" smtClean="0"/>
              <a:t>Challenges linear thinking</a:t>
            </a:r>
            <a:endParaRPr lang="en-US" dirty="0"/>
          </a:p>
        </p:txBody>
      </p:sp>
    </p:spTree>
    <p:extLst>
      <p:ext uri="{BB962C8B-B14F-4D97-AF65-F5344CB8AC3E}">
        <p14:creationId xmlns:p14="http://schemas.microsoft.com/office/powerpoint/2010/main" val="78234545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8490" y="0"/>
            <a:ext cx="7756263" cy="1676400"/>
          </a:xfrm>
        </p:spPr>
        <p:txBody>
          <a:bodyPr/>
          <a:lstStyle/>
          <a:p>
            <a:r>
              <a:rPr lang="en-US" sz="2800" dirty="0" smtClean="0"/>
              <a:t>Affinity Map Summary:</a:t>
            </a:r>
            <a:br>
              <a:rPr lang="en-US" sz="2800" dirty="0" smtClean="0"/>
            </a:br>
            <a:r>
              <a:rPr lang="en-US" sz="2800" dirty="0" smtClean="0"/>
              <a:t>Characteristics of Ideal DH Communities</a:t>
            </a:r>
            <a:endParaRPr lang="en-US" sz="2800" dirty="0"/>
          </a:p>
        </p:txBody>
      </p:sp>
      <p:sp>
        <p:nvSpPr>
          <p:cNvPr id="3" name="Text Placeholder 2"/>
          <p:cNvSpPr>
            <a:spLocks noGrp="1"/>
          </p:cNvSpPr>
          <p:nvPr>
            <p:ph type="body" idx="1"/>
          </p:nvPr>
        </p:nvSpPr>
        <p:spPr>
          <a:xfrm>
            <a:off x="1066800" y="1981200"/>
            <a:ext cx="3442446" cy="658368"/>
          </a:xfrm>
        </p:spPr>
        <p:txBody>
          <a:bodyPr>
            <a:normAutofit/>
          </a:bodyPr>
          <a:lstStyle/>
          <a:p>
            <a:r>
              <a:rPr lang="en-US" b="1" dirty="0" smtClean="0">
                <a:solidFill>
                  <a:schemeClr val="accent5"/>
                </a:solidFill>
              </a:rPr>
              <a:t>What it does</a:t>
            </a:r>
            <a:endParaRPr lang="en-US" b="1" dirty="0">
              <a:solidFill>
                <a:schemeClr val="accent5"/>
              </a:solidFill>
            </a:endParaRPr>
          </a:p>
        </p:txBody>
      </p:sp>
      <p:sp>
        <p:nvSpPr>
          <p:cNvPr id="4" name="Content Placeholder 3"/>
          <p:cNvSpPr>
            <a:spLocks noGrp="1"/>
          </p:cNvSpPr>
          <p:nvPr>
            <p:ph sz="half" idx="2"/>
          </p:nvPr>
        </p:nvSpPr>
        <p:spPr>
          <a:xfrm>
            <a:off x="688488" y="2667000"/>
            <a:ext cx="3803904" cy="3886199"/>
          </a:xfrm>
        </p:spPr>
        <p:txBody>
          <a:bodyPr>
            <a:normAutofit fontScale="77500" lnSpcReduction="20000"/>
          </a:bodyPr>
          <a:lstStyle/>
          <a:p>
            <a:r>
              <a:rPr lang="en-US" dirty="0" smtClean="0"/>
              <a:t>Tells stories</a:t>
            </a:r>
          </a:p>
          <a:p>
            <a:r>
              <a:rPr lang="en-US" dirty="0" smtClean="0"/>
              <a:t>It’s more than digitization</a:t>
            </a:r>
          </a:p>
          <a:p>
            <a:r>
              <a:rPr lang="en-US" dirty="0" smtClean="0"/>
              <a:t>Makes products discoverable</a:t>
            </a:r>
          </a:p>
          <a:p>
            <a:r>
              <a:rPr lang="en-US" dirty="0" smtClean="0"/>
              <a:t>Makes connections between past &amp; present</a:t>
            </a:r>
          </a:p>
          <a:p>
            <a:r>
              <a:rPr lang="en-US" dirty="0" smtClean="0"/>
              <a:t>Engages students &amp; brings them into the humanities</a:t>
            </a:r>
          </a:p>
          <a:p>
            <a:r>
              <a:rPr lang="en-US" dirty="0" smtClean="0"/>
              <a:t>Empowers students, librarians &amp; faculty to become content creators</a:t>
            </a:r>
          </a:p>
          <a:p>
            <a:r>
              <a:rPr lang="en-US" dirty="0" smtClean="0"/>
              <a:t>Provides perspective &amp; insight</a:t>
            </a:r>
          </a:p>
          <a:p>
            <a:r>
              <a:rPr lang="en-US" dirty="0" smtClean="0"/>
              <a:t>Makes art</a:t>
            </a:r>
            <a:endParaRPr lang="en-US" dirty="0"/>
          </a:p>
        </p:txBody>
      </p:sp>
      <p:sp>
        <p:nvSpPr>
          <p:cNvPr id="5" name="Text Placeholder 4"/>
          <p:cNvSpPr>
            <a:spLocks noGrp="1"/>
          </p:cNvSpPr>
          <p:nvPr>
            <p:ph type="body" sz="quarter" idx="3"/>
          </p:nvPr>
        </p:nvSpPr>
        <p:spPr>
          <a:xfrm>
            <a:off x="4953000" y="1981200"/>
            <a:ext cx="3447288" cy="658368"/>
          </a:xfrm>
        </p:spPr>
        <p:txBody>
          <a:bodyPr/>
          <a:lstStyle/>
          <a:p>
            <a:r>
              <a:rPr lang="en-US" b="1" dirty="0" smtClean="0">
                <a:solidFill>
                  <a:schemeClr val="accent5"/>
                </a:solidFill>
              </a:rPr>
              <a:t>Systems</a:t>
            </a:r>
            <a:endParaRPr lang="en-US" b="1" dirty="0">
              <a:solidFill>
                <a:schemeClr val="accent5"/>
              </a:solidFill>
            </a:endParaRPr>
          </a:p>
        </p:txBody>
      </p:sp>
      <p:sp>
        <p:nvSpPr>
          <p:cNvPr id="6" name="Content Placeholder 5"/>
          <p:cNvSpPr>
            <a:spLocks noGrp="1"/>
          </p:cNvSpPr>
          <p:nvPr>
            <p:ph sz="quarter" idx="4"/>
          </p:nvPr>
        </p:nvSpPr>
        <p:spPr>
          <a:xfrm>
            <a:off x="4645026" y="2667000"/>
            <a:ext cx="3799728" cy="3962400"/>
          </a:xfrm>
        </p:spPr>
        <p:txBody>
          <a:bodyPr>
            <a:normAutofit lnSpcReduction="10000"/>
          </a:bodyPr>
          <a:lstStyle/>
          <a:p>
            <a:r>
              <a:rPr lang="en-US" dirty="0" smtClean="0"/>
              <a:t>Tech infrastructure to support digital projects</a:t>
            </a:r>
          </a:p>
          <a:p>
            <a:r>
              <a:rPr lang="en-US" dirty="0" smtClean="0"/>
              <a:t>Access to digitized source material</a:t>
            </a:r>
          </a:p>
          <a:p>
            <a:r>
              <a:rPr lang="en-US" dirty="0" smtClean="0"/>
              <a:t>Software</a:t>
            </a:r>
          </a:p>
          <a:p>
            <a:r>
              <a:rPr lang="en-US" dirty="0" smtClean="0"/>
              <a:t>Hardware</a:t>
            </a:r>
          </a:p>
          <a:p>
            <a:r>
              <a:rPr lang="en-US" dirty="0" smtClean="0"/>
              <a:t>Long-term preservation</a:t>
            </a:r>
          </a:p>
          <a:p>
            <a:r>
              <a:rPr lang="en-US" dirty="0"/>
              <a:t>Responsive design</a:t>
            </a:r>
          </a:p>
          <a:p>
            <a:r>
              <a:rPr lang="en-US" dirty="0" smtClean="0"/>
              <a:t>Located in a physical space – the library</a:t>
            </a:r>
            <a:endParaRPr lang="en-US" dirty="0"/>
          </a:p>
        </p:txBody>
      </p:sp>
    </p:spTree>
    <p:extLst>
      <p:ext uri="{BB962C8B-B14F-4D97-AF65-F5344CB8AC3E}">
        <p14:creationId xmlns:p14="http://schemas.microsoft.com/office/powerpoint/2010/main" val="4012993932"/>
      </p:ext>
    </p:extLst>
  </p:cSld>
  <p:clrMapOvr>
    <a:masterClrMapping/>
  </p:clrMapOvr>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Newsprint</Template>
  <TotalTime>5892</TotalTime>
  <Words>1856</Words>
  <Application>Microsoft Macintosh PowerPoint</Application>
  <PresentationFormat>On-screen Show (4:3)</PresentationFormat>
  <Paragraphs>277</Paragraphs>
  <Slides>29</Slides>
  <Notes>9</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Hardcover</vt:lpstr>
      <vt:lpstr>Building Capacity for DH Work in the Library &amp; Beyond</vt:lpstr>
      <vt:lpstr>1. Introductions</vt:lpstr>
      <vt:lpstr>Agenda</vt:lpstr>
      <vt:lpstr>PowerPoint Presentation</vt:lpstr>
      <vt:lpstr>2. Firestarter</vt:lpstr>
      <vt:lpstr>3. Affinity Map</vt:lpstr>
      <vt:lpstr>Affinity Map Summary: Characteristics of Ideal DH Communities</vt:lpstr>
      <vt:lpstr>Affinity Map Summary: Characteristics of Ideal DH Communities</vt:lpstr>
      <vt:lpstr>Affinity Map Summary: Characteristics of Ideal DH Communities</vt:lpstr>
      <vt:lpstr>Team Affinity Maps</vt:lpstr>
      <vt:lpstr>PowerPoint Presentation</vt:lpstr>
      <vt:lpstr>PowerPoint Presentation</vt:lpstr>
      <vt:lpstr>10 minute break</vt:lpstr>
      <vt:lpstr>4. The Four C’s</vt:lpstr>
      <vt:lpstr>4. The Four C’s</vt:lpstr>
      <vt:lpstr>4 C’s</vt:lpstr>
      <vt:lpstr>PowerPoint Presentation</vt:lpstr>
      <vt:lpstr>4 C’s</vt:lpstr>
      <vt:lpstr>PowerPoint Presentation</vt:lpstr>
      <vt:lpstr>5. Impact &amp; Effort Matrix</vt:lpstr>
      <vt:lpstr>5. Impact &amp; Effort Matrix</vt:lpstr>
      <vt:lpstr>PowerPoint Presentation</vt:lpstr>
      <vt:lpstr>PowerPoint Presentation</vt:lpstr>
      <vt:lpstr>PowerPoint Presentation</vt:lpstr>
      <vt:lpstr>PowerPoint Presentation</vt:lpstr>
      <vt:lpstr>Reflection</vt:lpstr>
      <vt:lpstr>10 minute break</vt:lpstr>
      <vt:lpstr>Resources</vt:lpstr>
      <vt:lpstr>Resources</vt:lpstr>
    </vt:vector>
  </TitlesOfParts>
  <Company>Claremont University Consortium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Ashley Sanders</dc:creator>
  <cp:lastModifiedBy>Kelly Riddle</cp:lastModifiedBy>
  <cp:revision>46</cp:revision>
  <dcterms:created xsi:type="dcterms:W3CDTF">2016-04-24T16:44:53Z</dcterms:created>
  <dcterms:modified xsi:type="dcterms:W3CDTF">2016-05-18T20:20:31Z</dcterms:modified>
</cp:coreProperties>
</file>